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705" r:id="rId3"/>
    <p:sldId id="715" r:id="rId4"/>
    <p:sldId id="716" r:id="rId5"/>
    <p:sldId id="700" r:id="rId6"/>
    <p:sldId id="717" r:id="rId7"/>
    <p:sldId id="710" r:id="rId8"/>
    <p:sldId id="719" r:id="rId9"/>
    <p:sldId id="709" r:id="rId10"/>
    <p:sldId id="724" r:id="rId11"/>
    <p:sldId id="701" r:id="rId12"/>
    <p:sldId id="721" r:id="rId13"/>
    <p:sldId id="723" r:id="rId14"/>
    <p:sldId id="703" r:id="rId15"/>
    <p:sldId id="702" r:id="rId16"/>
    <p:sldId id="722" r:id="rId17"/>
    <p:sldId id="725" r:id="rId18"/>
    <p:sldId id="712" r:id="rId19"/>
    <p:sldId id="720" r:id="rId20"/>
    <p:sldId id="707" r:id="rId21"/>
    <p:sldId id="718" r:id="rId22"/>
    <p:sldId id="72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7DF"/>
    <a:srgbClr val="FF3300"/>
    <a:srgbClr val="3488BC"/>
    <a:srgbClr val="1018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16" autoAdjust="0"/>
    <p:restoredTop sz="94660"/>
  </p:normalViewPr>
  <p:slideViewPr>
    <p:cSldViewPr snapToGrid="0">
      <p:cViewPr varScale="1">
        <p:scale>
          <a:sx n="65" d="100"/>
          <a:sy n="65" d="100"/>
        </p:scale>
        <p:origin x="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7089-4630-2C45-3348-0D877E71D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AACB44-2DF4-BE69-1289-3414BBB70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0509F8-EAE8-C918-3C95-FBD5250092D8}"/>
              </a:ext>
            </a:extLst>
          </p:cNvPr>
          <p:cNvSpPr>
            <a:spLocks noGrp="1"/>
          </p:cNvSpPr>
          <p:nvPr>
            <p:ph type="dt" sz="half" idx="10"/>
          </p:nvPr>
        </p:nvSpPr>
        <p:spPr/>
        <p:txBody>
          <a:bodyPr/>
          <a:lstStyle/>
          <a:p>
            <a:fld id="{8AB3A09B-4E60-45D7-955A-A69CCB05E113}" type="datetimeFigureOut">
              <a:rPr lang="en-US" smtClean="0"/>
              <a:t>4/20/2024</a:t>
            </a:fld>
            <a:endParaRPr lang="en-US"/>
          </a:p>
        </p:txBody>
      </p:sp>
      <p:sp>
        <p:nvSpPr>
          <p:cNvPr id="5" name="Footer Placeholder 4">
            <a:extLst>
              <a:ext uri="{FF2B5EF4-FFF2-40B4-BE49-F238E27FC236}">
                <a16:creationId xmlns:a16="http://schemas.microsoft.com/office/drawing/2014/main" id="{4A5A04A4-7C1F-D61A-33F7-4633411CD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8F0F4-8E24-DDFE-395B-F769CC4AD2DD}"/>
              </a:ext>
            </a:extLst>
          </p:cNvPr>
          <p:cNvSpPr>
            <a:spLocks noGrp="1"/>
          </p:cNvSpPr>
          <p:nvPr>
            <p:ph type="sldNum" sz="quarter" idx="12"/>
          </p:nvPr>
        </p:nvSpPr>
        <p:spPr/>
        <p:txBody>
          <a:bodyPr/>
          <a:lstStyle/>
          <a:p>
            <a:fld id="{BDB23923-B334-4BDA-BC4D-6A8C4E6CC0B2}" type="slidenum">
              <a:rPr lang="en-US" smtClean="0"/>
              <a:t>‹#›</a:t>
            </a:fld>
            <a:endParaRPr lang="en-US"/>
          </a:p>
        </p:txBody>
      </p:sp>
    </p:spTree>
    <p:extLst>
      <p:ext uri="{BB962C8B-B14F-4D97-AF65-F5344CB8AC3E}">
        <p14:creationId xmlns:p14="http://schemas.microsoft.com/office/powerpoint/2010/main" val="155107759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F040-A9DD-3E5A-B36D-399A49B655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1EF38C-9318-A9A2-3552-DABAC4D14E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C29BA-17C0-7836-403D-DDC5019F512E}"/>
              </a:ext>
            </a:extLst>
          </p:cNvPr>
          <p:cNvSpPr>
            <a:spLocks noGrp="1"/>
          </p:cNvSpPr>
          <p:nvPr>
            <p:ph type="dt" sz="half" idx="10"/>
          </p:nvPr>
        </p:nvSpPr>
        <p:spPr/>
        <p:txBody>
          <a:bodyPr/>
          <a:lstStyle/>
          <a:p>
            <a:fld id="{8AB3A09B-4E60-45D7-955A-A69CCB05E113}" type="datetimeFigureOut">
              <a:rPr lang="en-US" smtClean="0"/>
              <a:t>4/20/2024</a:t>
            </a:fld>
            <a:endParaRPr lang="en-US"/>
          </a:p>
        </p:txBody>
      </p:sp>
      <p:sp>
        <p:nvSpPr>
          <p:cNvPr id="5" name="Footer Placeholder 4">
            <a:extLst>
              <a:ext uri="{FF2B5EF4-FFF2-40B4-BE49-F238E27FC236}">
                <a16:creationId xmlns:a16="http://schemas.microsoft.com/office/drawing/2014/main" id="{B0234175-A0ED-5F33-C5D2-E131FA4E6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80151-9FA9-7E10-46FF-6AE4D24F1183}"/>
              </a:ext>
            </a:extLst>
          </p:cNvPr>
          <p:cNvSpPr>
            <a:spLocks noGrp="1"/>
          </p:cNvSpPr>
          <p:nvPr>
            <p:ph type="sldNum" sz="quarter" idx="12"/>
          </p:nvPr>
        </p:nvSpPr>
        <p:spPr/>
        <p:txBody>
          <a:bodyPr/>
          <a:lstStyle/>
          <a:p>
            <a:fld id="{BDB23923-B334-4BDA-BC4D-6A8C4E6CC0B2}" type="slidenum">
              <a:rPr lang="en-US" smtClean="0"/>
              <a:t>‹#›</a:t>
            </a:fld>
            <a:endParaRPr lang="en-US"/>
          </a:p>
        </p:txBody>
      </p:sp>
    </p:spTree>
    <p:extLst>
      <p:ext uri="{BB962C8B-B14F-4D97-AF65-F5344CB8AC3E}">
        <p14:creationId xmlns:p14="http://schemas.microsoft.com/office/powerpoint/2010/main" val="33460554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E6457-57BA-011F-B701-4F29C47488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E71A60-74C6-23E4-F65B-0F0CA77C5E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E16DE-CA16-22FB-4F28-F8C074453453}"/>
              </a:ext>
            </a:extLst>
          </p:cNvPr>
          <p:cNvSpPr>
            <a:spLocks noGrp="1"/>
          </p:cNvSpPr>
          <p:nvPr>
            <p:ph type="dt" sz="half" idx="10"/>
          </p:nvPr>
        </p:nvSpPr>
        <p:spPr/>
        <p:txBody>
          <a:bodyPr/>
          <a:lstStyle/>
          <a:p>
            <a:fld id="{8AB3A09B-4E60-45D7-955A-A69CCB05E113}" type="datetimeFigureOut">
              <a:rPr lang="en-US" smtClean="0"/>
              <a:t>4/20/2024</a:t>
            </a:fld>
            <a:endParaRPr lang="en-US"/>
          </a:p>
        </p:txBody>
      </p:sp>
      <p:sp>
        <p:nvSpPr>
          <p:cNvPr id="5" name="Footer Placeholder 4">
            <a:extLst>
              <a:ext uri="{FF2B5EF4-FFF2-40B4-BE49-F238E27FC236}">
                <a16:creationId xmlns:a16="http://schemas.microsoft.com/office/drawing/2014/main" id="{0176A99F-FBA2-B301-ECAD-33FE75866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076DC-2D3E-98CC-DBAF-C1AC9B084A92}"/>
              </a:ext>
            </a:extLst>
          </p:cNvPr>
          <p:cNvSpPr>
            <a:spLocks noGrp="1"/>
          </p:cNvSpPr>
          <p:nvPr>
            <p:ph type="sldNum" sz="quarter" idx="12"/>
          </p:nvPr>
        </p:nvSpPr>
        <p:spPr/>
        <p:txBody>
          <a:bodyPr/>
          <a:lstStyle/>
          <a:p>
            <a:fld id="{BDB23923-B334-4BDA-BC4D-6A8C4E6CC0B2}" type="slidenum">
              <a:rPr lang="en-US" smtClean="0"/>
              <a:t>‹#›</a:t>
            </a:fld>
            <a:endParaRPr lang="en-US"/>
          </a:p>
        </p:txBody>
      </p:sp>
    </p:spTree>
    <p:extLst>
      <p:ext uri="{BB962C8B-B14F-4D97-AF65-F5344CB8AC3E}">
        <p14:creationId xmlns:p14="http://schemas.microsoft.com/office/powerpoint/2010/main" val="26849958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2F71-E7B9-0C1A-55E8-00102A2387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4D164B-1E0B-1923-4312-CC5707344A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9A194-0034-9EFE-7DF3-F9D3BA830F26}"/>
              </a:ext>
            </a:extLst>
          </p:cNvPr>
          <p:cNvSpPr>
            <a:spLocks noGrp="1"/>
          </p:cNvSpPr>
          <p:nvPr>
            <p:ph type="dt" sz="half" idx="10"/>
          </p:nvPr>
        </p:nvSpPr>
        <p:spPr/>
        <p:txBody>
          <a:bodyPr/>
          <a:lstStyle/>
          <a:p>
            <a:fld id="{8AB3A09B-4E60-45D7-955A-A69CCB05E113}" type="datetimeFigureOut">
              <a:rPr lang="en-US" smtClean="0"/>
              <a:t>4/20/2024</a:t>
            </a:fld>
            <a:endParaRPr lang="en-US"/>
          </a:p>
        </p:txBody>
      </p:sp>
      <p:sp>
        <p:nvSpPr>
          <p:cNvPr id="5" name="Footer Placeholder 4">
            <a:extLst>
              <a:ext uri="{FF2B5EF4-FFF2-40B4-BE49-F238E27FC236}">
                <a16:creationId xmlns:a16="http://schemas.microsoft.com/office/drawing/2014/main" id="{5FD64EF9-0F6F-594C-31E5-9E2B077EA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C921B-BEEF-8B5C-60C9-39E50C21C409}"/>
              </a:ext>
            </a:extLst>
          </p:cNvPr>
          <p:cNvSpPr>
            <a:spLocks noGrp="1"/>
          </p:cNvSpPr>
          <p:nvPr>
            <p:ph type="sldNum" sz="quarter" idx="12"/>
          </p:nvPr>
        </p:nvSpPr>
        <p:spPr/>
        <p:txBody>
          <a:bodyPr/>
          <a:lstStyle/>
          <a:p>
            <a:fld id="{BDB23923-B334-4BDA-BC4D-6A8C4E6CC0B2}" type="slidenum">
              <a:rPr lang="en-US" smtClean="0"/>
              <a:t>‹#›</a:t>
            </a:fld>
            <a:endParaRPr lang="en-US"/>
          </a:p>
        </p:txBody>
      </p:sp>
    </p:spTree>
    <p:extLst>
      <p:ext uri="{BB962C8B-B14F-4D97-AF65-F5344CB8AC3E}">
        <p14:creationId xmlns:p14="http://schemas.microsoft.com/office/powerpoint/2010/main" val="374468940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9B57-82E8-123F-522B-826B9CCF2E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4B627D-4A45-6A21-689E-935B77682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C089DC-8644-080E-B76E-FF4798D0F269}"/>
              </a:ext>
            </a:extLst>
          </p:cNvPr>
          <p:cNvSpPr>
            <a:spLocks noGrp="1"/>
          </p:cNvSpPr>
          <p:nvPr>
            <p:ph type="dt" sz="half" idx="10"/>
          </p:nvPr>
        </p:nvSpPr>
        <p:spPr/>
        <p:txBody>
          <a:bodyPr/>
          <a:lstStyle/>
          <a:p>
            <a:fld id="{8AB3A09B-4E60-45D7-955A-A69CCB05E113}" type="datetimeFigureOut">
              <a:rPr lang="en-US" smtClean="0"/>
              <a:t>4/20/2024</a:t>
            </a:fld>
            <a:endParaRPr lang="en-US"/>
          </a:p>
        </p:txBody>
      </p:sp>
      <p:sp>
        <p:nvSpPr>
          <p:cNvPr id="5" name="Footer Placeholder 4">
            <a:extLst>
              <a:ext uri="{FF2B5EF4-FFF2-40B4-BE49-F238E27FC236}">
                <a16:creationId xmlns:a16="http://schemas.microsoft.com/office/drawing/2014/main" id="{29D36F94-36A8-6961-1452-775B5A209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64A50-C3C0-0ED4-1D4B-00AB50E356BA}"/>
              </a:ext>
            </a:extLst>
          </p:cNvPr>
          <p:cNvSpPr>
            <a:spLocks noGrp="1"/>
          </p:cNvSpPr>
          <p:nvPr>
            <p:ph type="sldNum" sz="quarter" idx="12"/>
          </p:nvPr>
        </p:nvSpPr>
        <p:spPr/>
        <p:txBody>
          <a:bodyPr/>
          <a:lstStyle/>
          <a:p>
            <a:fld id="{BDB23923-B334-4BDA-BC4D-6A8C4E6CC0B2}" type="slidenum">
              <a:rPr lang="en-US" smtClean="0"/>
              <a:t>‹#›</a:t>
            </a:fld>
            <a:endParaRPr lang="en-US"/>
          </a:p>
        </p:txBody>
      </p:sp>
    </p:spTree>
    <p:extLst>
      <p:ext uri="{BB962C8B-B14F-4D97-AF65-F5344CB8AC3E}">
        <p14:creationId xmlns:p14="http://schemas.microsoft.com/office/powerpoint/2010/main" val="30420855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551B-B423-C5D7-089B-A0D01F547A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091BA-DC8F-09B9-B61B-91B60822D4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FB21C4-9838-D963-7A20-8574EB8070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A0DB64-EF39-BCBA-9D7A-2747A8E916C1}"/>
              </a:ext>
            </a:extLst>
          </p:cNvPr>
          <p:cNvSpPr>
            <a:spLocks noGrp="1"/>
          </p:cNvSpPr>
          <p:nvPr>
            <p:ph type="dt" sz="half" idx="10"/>
          </p:nvPr>
        </p:nvSpPr>
        <p:spPr/>
        <p:txBody>
          <a:bodyPr/>
          <a:lstStyle/>
          <a:p>
            <a:fld id="{8AB3A09B-4E60-45D7-955A-A69CCB05E113}" type="datetimeFigureOut">
              <a:rPr lang="en-US" smtClean="0"/>
              <a:t>4/20/2024</a:t>
            </a:fld>
            <a:endParaRPr lang="en-US"/>
          </a:p>
        </p:txBody>
      </p:sp>
      <p:sp>
        <p:nvSpPr>
          <p:cNvPr id="6" name="Footer Placeholder 5">
            <a:extLst>
              <a:ext uri="{FF2B5EF4-FFF2-40B4-BE49-F238E27FC236}">
                <a16:creationId xmlns:a16="http://schemas.microsoft.com/office/drawing/2014/main" id="{ED344CA2-6424-C636-06E1-73C4FC2E0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5C65EA-34E3-8D5E-B5BB-9324F3D31548}"/>
              </a:ext>
            </a:extLst>
          </p:cNvPr>
          <p:cNvSpPr>
            <a:spLocks noGrp="1"/>
          </p:cNvSpPr>
          <p:nvPr>
            <p:ph type="sldNum" sz="quarter" idx="12"/>
          </p:nvPr>
        </p:nvSpPr>
        <p:spPr/>
        <p:txBody>
          <a:bodyPr/>
          <a:lstStyle/>
          <a:p>
            <a:fld id="{BDB23923-B334-4BDA-BC4D-6A8C4E6CC0B2}" type="slidenum">
              <a:rPr lang="en-US" smtClean="0"/>
              <a:t>‹#›</a:t>
            </a:fld>
            <a:endParaRPr lang="en-US"/>
          </a:p>
        </p:txBody>
      </p:sp>
    </p:spTree>
    <p:extLst>
      <p:ext uri="{BB962C8B-B14F-4D97-AF65-F5344CB8AC3E}">
        <p14:creationId xmlns:p14="http://schemas.microsoft.com/office/powerpoint/2010/main" val="385700077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3379-B7C3-63E3-1A08-93114CAC0C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396570-1400-EDCE-E908-D36DA3B6B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CDF99-B99C-33D6-1933-7E72DCE3C5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A7142-6FB3-4C7D-86A5-4C3BDC74EA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864C8-F8B3-3D90-AA8E-875569262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57430C-B17C-1F99-A9F7-B01ADCA334C5}"/>
              </a:ext>
            </a:extLst>
          </p:cNvPr>
          <p:cNvSpPr>
            <a:spLocks noGrp="1"/>
          </p:cNvSpPr>
          <p:nvPr>
            <p:ph type="dt" sz="half" idx="10"/>
          </p:nvPr>
        </p:nvSpPr>
        <p:spPr/>
        <p:txBody>
          <a:bodyPr/>
          <a:lstStyle/>
          <a:p>
            <a:fld id="{8AB3A09B-4E60-45D7-955A-A69CCB05E113}" type="datetimeFigureOut">
              <a:rPr lang="en-US" smtClean="0"/>
              <a:t>4/20/2024</a:t>
            </a:fld>
            <a:endParaRPr lang="en-US"/>
          </a:p>
        </p:txBody>
      </p:sp>
      <p:sp>
        <p:nvSpPr>
          <p:cNvPr id="8" name="Footer Placeholder 7">
            <a:extLst>
              <a:ext uri="{FF2B5EF4-FFF2-40B4-BE49-F238E27FC236}">
                <a16:creationId xmlns:a16="http://schemas.microsoft.com/office/drawing/2014/main" id="{64B36B92-5217-E8A5-E033-5375B4251E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FB1B35-0C73-2D08-14D3-2D7E77559766}"/>
              </a:ext>
            </a:extLst>
          </p:cNvPr>
          <p:cNvSpPr>
            <a:spLocks noGrp="1"/>
          </p:cNvSpPr>
          <p:nvPr>
            <p:ph type="sldNum" sz="quarter" idx="12"/>
          </p:nvPr>
        </p:nvSpPr>
        <p:spPr/>
        <p:txBody>
          <a:bodyPr/>
          <a:lstStyle/>
          <a:p>
            <a:fld id="{BDB23923-B334-4BDA-BC4D-6A8C4E6CC0B2}" type="slidenum">
              <a:rPr lang="en-US" smtClean="0"/>
              <a:t>‹#›</a:t>
            </a:fld>
            <a:endParaRPr lang="en-US"/>
          </a:p>
        </p:txBody>
      </p:sp>
    </p:spTree>
    <p:extLst>
      <p:ext uri="{BB962C8B-B14F-4D97-AF65-F5344CB8AC3E}">
        <p14:creationId xmlns:p14="http://schemas.microsoft.com/office/powerpoint/2010/main" val="36796885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6428-0191-81D0-D955-FE34E13A6E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2BD1D8-6B4F-8F5A-1BFF-0FBB6F7B257A}"/>
              </a:ext>
            </a:extLst>
          </p:cNvPr>
          <p:cNvSpPr>
            <a:spLocks noGrp="1"/>
          </p:cNvSpPr>
          <p:nvPr>
            <p:ph type="dt" sz="half" idx="10"/>
          </p:nvPr>
        </p:nvSpPr>
        <p:spPr/>
        <p:txBody>
          <a:bodyPr/>
          <a:lstStyle/>
          <a:p>
            <a:fld id="{8AB3A09B-4E60-45D7-955A-A69CCB05E113}" type="datetimeFigureOut">
              <a:rPr lang="en-US" smtClean="0"/>
              <a:t>4/20/2024</a:t>
            </a:fld>
            <a:endParaRPr lang="en-US"/>
          </a:p>
        </p:txBody>
      </p:sp>
      <p:sp>
        <p:nvSpPr>
          <p:cNvPr id="4" name="Footer Placeholder 3">
            <a:extLst>
              <a:ext uri="{FF2B5EF4-FFF2-40B4-BE49-F238E27FC236}">
                <a16:creationId xmlns:a16="http://schemas.microsoft.com/office/drawing/2014/main" id="{9E2146C1-E70C-7CD6-57F3-CFB66410C8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7884F1-0F9E-B41B-AF1C-6B930E1CCBF0}"/>
              </a:ext>
            </a:extLst>
          </p:cNvPr>
          <p:cNvSpPr>
            <a:spLocks noGrp="1"/>
          </p:cNvSpPr>
          <p:nvPr>
            <p:ph type="sldNum" sz="quarter" idx="12"/>
          </p:nvPr>
        </p:nvSpPr>
        <p:spPr/>
        <p:txBody>
          <a:bodyPr/>
          <a:lstStyle/>
          <a:p>
            <a:fld id="{BDB23923-B334-4BDA-BC4D-6A8C4E6CC0B2}" type="slidenum">
              <a:rPr lang="en-US" smtClean="0"/>
              <a:t>‹#›</a:t>
            </a:fld>
            <a:endParaRPr lang="en-US"/>
          </a:p>
        </p:txBody>
      </p:sp>
    </p:spTree>
    <p:extLst>
      <p:ext uri="{BB962C8B-B14F-4D97-AF65-F5344CB8AC3E}">
        <p14:creationId xmlns:p14="http://schemas.microsoft.com/office/powerpoint/2010/main" val="29711351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012BA-4544-2A67-6D91-7621123946EB}"/>
              </a:ext>
            </a:extLst>
          </p:cNvPr>
          <p:cNvSpPr>
            <a:spLocks noGrp="1"/>
          </p:cNvSpPr>
          <p:nvPr>
            <p:ph type="dt" sz="half" idx="10"/>
          </p:nvPr>
        </p:nvSpPr>
        <p:spPr/>
        <p:txBody>
          <a:bodyPr/>
          <a:lstStyle/>
          <a:p>
            <a:fld id="{8AB3A09B-4E60-45D7-955A-A69CCB05E113}" type="datetimeFigureOut">
              <a:rPr lang="en-US" smtClean="0"/>
              <a:t>4/20/2024</a:t>
            </a:fld>
            <a:endParaRPr lang="en-US"/>
          </a:p>
        </p:txBody>
      </p:sp>
      <p:sp>
        <p:nvSpPr>
          <p:cNvPr id="3" name="Footer Placeholder 2">
            <a:extLst>
              <a:ext uri="{FF2B5EF4-FFF2-40B4-BE49-F238E27FC236}">
                <a16:creationId xmlns:a16="http://schemas.microsoft.com/office/drawing/2014/main" id="{D14C7D9B-BDD1-7E7C-15A9-0E673BAE95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EA13E1-99B4-18DE-CCE3-B0B12924E39D}"/>
              </a:ext>
            </a:extLst>
          </p:cNvPr>
          <p:cNvSpPr>
            <a:spLocks noGrp="1"/>
          </p:cNvSpPr>
          <p:nvPr>
            <p:ph type="sldNum" sz="quarter" idx="12"/>
          </p:nvPr>
        </p:nvSpPr>
        <p:spPr/>
        <p:txBody>
          <a:bodyPr/>
          <a:lstStyle/>
          <a:p>
            <a:fld id="{BDB23923-B334-4BDA-BC4D-6A8C4E6CC0B2}" type="slidenum">
              <a:rPr lang="en-US" smtClean="0"/>
              <a:t>‹#›</a:t>
            </a:fld>
            <a:endParaRPr lang="en-US"/>
          </a:p>
        </p:txBody>
      </p:sp>
    </p:spTree>
    <p:extLst>
      <p:ext uri="{BB962C8B-B14F-4D97-AF65-F5344CB8AC3E}">
        <p14:creationId xmlns:p14="http://schemas.microsoft.com/office/powerpoint/2010/main" val="292370804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BB8C-FB2C-DBD8-4E6D-0CEB02F71D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94E16-1EE0-8341-9B54-7D63A7E78B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2536B1-5A49-0837-ED56-5D282BC175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2986C4-3C46-F3D5-AC72-99A59BA3CFDE}"/>
              </a:ext>
            </a:extLst>
          </p:cNvPr>
          <p:cNvSpPr>
            <a:spLocks noGrp="1"/>
          </p:cNvSpPr>
          <p:nvPr>
            <p:ph type="dt" sz="half" idx="10"/>
          </p:nvPr>
        </p:nvSpPr>
        <p:spPr/>
        <p:txBody>
          <a:bodyPr/>
          <a:lstStyle/>
          <a:p>
            <a:fld id="{8AB3A09B-4E60-45D7-955A-A69CCB05E113}" type="datetimeFigureOut">
              <a:rPr lang="en-US" smtClean="0"/>
              <a:t>4/20/2024</a:t>
            </a:fld>
            <a:endParaRPr lang="en-US"/>
          </a:p>
        </p:txBody>
      </p:sp>
      <p:sp>
        <p:nvSpPr>
          <p:cNvPr id="6" name="Footer Placeholder 5">
            <a:extLst>
              <a:ext uri="{FF2B5EF4-FFF2-40B4-BE49-F238E27FC236}">
                <a16:creationId xmlns:a16="http://schemas.microsoft.com/office/drawing/2014/main" id="{419FA0F1-728E-859A-ECB8-9244C2D8C3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8B61A-A907-8A4C-8B4F-272A4F040FD9}"/>
              </a:ext>
            </a:extLst>
          </p:cNvPr>
          <p:cNvSpPr>
            <a:spLocks noGrp="1"/>
          </p:cNvSpPr>
          <p:nvPr>
            <p:ph type="sldNum" sz="quarter" idx="12"/>
          </p:nvPr>
        </p:nvSpPr>
        <p:spPr/>
        <p:txBody>
          <a:bodyPr/>
          <a:lstStyle/>
          <a:p>
            <a:fld id="{BDB23923-B334-4BDA-BC4D-6A8C4E6CC0B2}" type="slidenum">
              <a:rPr lang="en-US" smtClean="0"/>
              <a:t>‹#›</a:t>
            </a:fld>
            <a:endParaRPr lang="en-US"/>
          </a:p>
        </p:txBody>
      </p:sp>
    </p:spTree>
    <p:extLst>
      <p:ext uri="{BB962C8B-B14F-4D97-AF65-F5344CB8AC3E}">
        <p14:creationId xmlns:p14="http://schemas.microsoft.com/office/powerpoint/2010/main" val="31679291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3D57-2C52-724C-A2F5-2F56406BC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05C00B-5F1A-55F8-0EC9-E29A9B9697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9D056C-0502-6A19-A19F-CCFD7E9EC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F0EC8F-B2C3-EE1F-16C2-AB037B2F16E0}"/>
              </a:ext>
            </a:extLst>
          </p:cNvPr>
          <p:cNvSpPr>
            <a:spLocks noGrp="1"/>
          </p:cNvSpPr>
          <p:nvPr>
            <p:ph type="dt" sz="half" idx="10"/>
          </p:nvPr>
        </p:nvSpPr>
        <p:spPr/>
        <p:txBody>
          <a:bodyPr/>
          <a:lstStyle/>
          <a:p>
            <a:fld id="{8AB3A09B-4E60-45D7-955A-A69CCB05E113}" type="datetimeFigureOut">
              <a:rPr lang="en-US" smtClean="0"/>
              <a:t>4/20/2024</a:t>
            </a:fld>
            <a:endParaRPr lang="en-US"/>
          </a:p>
        </p:txBody>
      </p:sp>
      <p:sp>
        <p:nvSpPr>
          <p:cNvPr id="6" name="Footer Placeholder 5">
            <a:extLst>
              <a:ext uri="{FF2B5EF4-FFF2-40B4-BE49-F238E27FC236}">
                <a16:creationId xmlns:a16="http://schemas.microsoft.com/office/drawing/2014/main" id="{A2271FFE-2153-8F71-20BF-3CE1612A9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6483C-AF8E-4561-BE1D-306625CA94CC}"/>
              </a:ext>
            </a:extLst>
          </p:cNvPr>
          <p:cNvSpPr>
            <a:spLocks noGrp="1"/>
          </p:cNvSpPr>
          <p:nvPr>
            <p:ph type="sldNum" sz="quarter" idx="12"/>
          </p:nvPr>
        </p:nvSpPr>
        <p:spPr/>
        <p:txBody>
          <a:bodyPr/>
          <a:lstStyle/>
          <a:p>
            <a:fld id="{BDB23923-B334-4BDA-BC4D-6A8C4E6CC0B2}" type="slidenum">
              <a:rPr lang="en-US" smtClean="0"/>
              <a:t>‹#›</a:t>
            </a:fld>
            <a:endParaRPr lang="en-US"/>
          </a:p>
        </p:txBody>
      </p:sp>
    </p:spTree>
    <p:extLst>
      <p:ext uri="{BB962C8B-B14F-4D97-AF65-F5344CB8AC3E}">
        <p14:creationId xmlns:p14="http://schemas.microsoft.com/office/powerpoint/2010/main" val="257028822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B2ACE1-B723-8442-6234-036DC4207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FCA428-9B7C-9203-ED4A-46C735D11A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4D3DD-06E8-003F-F7CB-1480430D8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A09B-4E60-45D7-955A-A69CCB05E113}" type="datetimeFigureOut">
              <a:rPr lang="en-US" smtClean="0"/>
              <a:t>4/20/2024</a:t>
            </a:fld>
            <a:endParaRPr lang="en-US"/>
          </a:p>
        </p:txBody>
      </p:sp>
      <p:sp>
        <p:nvSpPr>
          <p:cNvPr id="5" name="Footer Placeholder 4">
            <a:extLst>
              <a:ext uri="{FF2B5EF4-FFF2-40B4-BE49-F238E27FC236}">
                <a16:creationId xmlns:a16="http://schemas.microsoft.com/office/drawing/2014/main" id="{39C16AED-A6C2-2476-E436-27C73E2A5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50C0BA-4918-CA0A-F592-F1FCD47E7F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23923-B334-4BDA-BC4D-6A8C4E6CC0B2}" type="slidenum">
              <a:rPr lang="en-US" smtClean="0"/>
              <a:t>‹#›</a:t>
            </a:fld>
            <a:endParaRPr lang="en-US"/>
          </a:p>
        </p:txBody>
      </p:sp>
    </p:spTree>
    <p:extLst>
      <p:ext uri="{BB962C8B-B14F-4D97-AF65-F5344CB8AC3E}">
        <p14:creationId xmlns:p14="http://schemas.microsoft.com/office/powerpoint/2010/main" val="415334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0DC3EC-1AC1-8A6D-DDF0-F8DCF0503537}"/>
              </a:ext>
            </a:extLst>
          </p:cNvPr>
          <p:cNvSpPr txBox="1"/>
          <p:nvPr/>
        </p:nvSpPr>
        <p:spPr>
          <a:xfrm>
            <a:off x="95252" y="5764172"/>
            <a:ext cx="6096000" cy="307777"/>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pic>
        <p:nvPicPr>
          <p:cNvPr id="2052" name="Picture 4" descr="Tree Swallow, Windsor CT">
            <a:extLst>
              <a:ext uri="{FF2B5EF4-FFF2-40B4-BE49-F238E27FC236}">
                <a16:creationId xmlns:a16="http://schemas.microsoft.com/office/drawing/2014/main" id="{448D1EE3-C997-5F2E-A896-66DC26F1C2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08"/>
          <a:stretch/>
        </p:blipFill>
        <p:spPr bwMode="auto">
          <a:xfrm>
            <a:off x="5539839" y="-1355731"/>
            <a:ext cx="9171708" cy="80395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57109C-4001-5C08-680B-6C07295F97CE}"/>
              </a:ext>
            </a:extLst>
          </p:cNvPr>
          <p:cNvSpPr txBox="1"/>
          <p:nvPr/>
        </p:nvSpPr>
        <p:spPr>
          <a:xfrm>
            <a:off x="95252" y="708942"/>
            <a:ext cx="5444587" cy="5801588"/>
          </a:xfrm>
          <a:prstGeom prst="rect">
            <a:avLst/>
          </a:prstGeom>
          <a:solidFill>
            <a:schemeClr val="bg1">
              <a:lumMod val="85000"/>
            </a:schemeClr>
          </a:solidFill>
        </p:spPr>
        <p:txBody>
          <a:bodyPr wrap="square">
            <a:spAutoFit/>
          </a:bodyPr>
          <a:lstStyle/>
          <a:p>
            <a:pPr rtl="0">
              <a:spcBef>
                <a:spcPts val="0"/>
              </a:spcBef>
              <a:spcAft>
                <a:spcPts val="300"/>
              </a:spcAft>
            </a:pPr>
            <a:r>
              <a:rPr lang="en-US" sz="6600" dirty="0">
                <a:solidFill>
                  <a:schemeClr val="accent5">
                    <a:lumMod val="50000"/>
                  </a:schemeClr>
                </a:solidFill>
                <a:effectLst>
                  <a:outerShdw blurRad="38100" dist="38100" dir="2700000" algn="tl">
                    <a:srgbClr val="000000">
                      <a:alpha val="43137"/>
                    </a:srgbClr>
                  </a:outerShdw>
                </a:effectLst>
              </a:rPr>
              <a:t>EMERGE</a:t>
            </a:r>
          </a:p>
          <a:p>
            <a:pPr rtl="0">
              <a:spcBef>
                <a:spcPts val="0"/>
              </a:spcBef>
              <a:spcAft>
                <a:spcPts val="300"/>
              </a:spcAft>
            </a:pPr>
            <a:endParaRPr lang="en-US" sz="4400" dirty="0">
              <a:solidFill>
                <a:schemeClr val="bg1"/>
              </a:solidFill>
            </a:endParaRPr>
          </a:p>
          <a:p>
            <a:pPr lvl="1">
              <a:spcBef>
                <a:spcPts val="1200"/>
              </a:spcBef>
              <a:spcAft>
                <a:spcPts val="1200"/>
              </a:spcAft>
            </a:pPr>
            <a:r>
              <a:rPr lang="en-US" sz="4000" i="1" dirty="0">
                <a:effectLst>
                  <a:outerShdw blurRad="38100" dist="38100" dir="2700000" algn="tl">
                    <a:srgbClr val="000000">
                      <a:alpha val="43137"/>
                    </a:srgbClr>
                  </a:outerShdw>
                </a:effectLst>
              </a:rPr>
              <a:t>Could a New Set of Values Help Restore Our Right Relationship With Earth and Its Living Communities?  </a:t>
            </a:r>
          </a:p>
          <a:p>
            <a:br>
              <a:rPr lang="en-US" dirty="0"/>
            </a:br>
            <a:endParaRPr lang="en-US" dirty="0"/>
          </a:p>
        </p:txBody>
      </p:sp>
    </p:spTree>
    <p:extLst>
      <p:ext uri="{BB962C8B-B14F-4D97-AF65-F5344CB8AC3E}">
        <p14:creationId xmlns:p14="http://schemas.microsoft.com/office/powerpoint/2010/main" val="200644935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3DE12FC5-6522-40B5-6D81-3FA05C7616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1" r="21395"/>
          <a:stretch/>
        </p:blipFill>
        <p:spPr bwMode="auto">
          <a:xfrm>
            <a:off x="-266699" y="-557868"/>
            <a:ext cx="6229350" cy="78867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0DC3EC-1AC1-8A6D-DDF0-F8DCF0503537}"/>
              </a:ext>
            </a:extLst>
          </p:cNvPr>
          <p:cNvSpPr txBox="1"/>
          <p:nvPr/>
        </p:nvSpPr>
        <p:spPr>
          <a:xfrm>
            <a:off x="5962651" y="-74680"/>
            <a:ext cx="6858000" cy="603110"/>
          </a:xfrm>
          <a:prstGeom prst="rect">
            <a:avLst/>
          </a:prstGeom>
          <a:solidFill>
            <a:schemeClr val="accent1">
              <a:lumMod val="50000"/>
              <a:alpha val="43000"/>
            </a:schemeClr>
          </a:solidFill>
        </p:spPr>
        <p:txBody>
          <a:bodyPr wrap="square">
            <a:spAutoFit/>
          </a:bodyPr>
          <a:lstStyle/>
          <a:p>
            <a:endParaRPr lang="en-US" sz="1400" dirty="0">
              <a:solidFill>
                <a:schemeClr val="bg1">
                  <a:lumMod val="95000"/>
                </a:schemeClr>
              </a:solidFill>
            </a:endParaRPr>
          </a:p>
        </p:txBody>
      </p:sp>
      <p:sp>
        <p:nvSpPr>
          <p:cNvPr id="8" name="TextBox 7">
            <a:extLst>
              <a:ext uri="{FF2B5EF4-FFF2-40B4-BE49-F238E27FC236}">
                <a16:creationId xmlns:a16="http://schemas.microsoft.com/office/drawing/2014/main" id="{5DB46B32-9B8C-3759-134B-856F765A7359}"/>
              </a:ext>
            </a:extLst>
          </p:cNvPr>
          <p:cNvSpPr txBox="1"/>
          <p:nvPr/>
        </p:nvSpPr>
        <p:spPr>
          <a:xfrm>
            <a:off x="6229350" y="400051"/>
            <a:ext cx="5829300" cy="5970865"/>
          </a:xfrm>
          <a:prstGeom prst="rect">
            <a:avLst/>
          </a:prstGeom>
          <a:noFill/>
        </p:spPr>
        <p:txBody>
          <a:bodyPr wrap="square">
            <a:spAutoFit/>
          </a:bodyPr>
          <a:lstStyle/>
          <a:p>
            <a:r>
              <a:rPr lang="en-US" sz="5400" dirty="0">
                <a:solidFill>
                  <a:schemeClr val="accent4">
                    <a:lumMod val="20000"/>
                    <a:lumOff val="80000"/>
                  </a:schemeClr>
                </a:solidFill>
                <a:effectLst>
                  <a:outerShdw blurRad="38100" dist="38100" dir="2700000" algn="tl">
                    <a:srgbClr val="000000">
                      <a:alpha val="43137"/>
                    </a:srgbClr>
                  </a:outerShdw>
                </a:effectLst>
              </a:rPr>
              <a:t>ECOLOGICAL INTEGRITY… </a:t>
            </a:r>
          </a:p>
          <a:p>
            <a:r>
              <a:rPr lang="en-US" sz="5400" dirty="0">
                <a:solidFill>
                  <a:schemeClr val="accent4">
                    <a:lumMod val="20000"/>
                    <a:lumOff val="80000"/>
                  </a:schemeClr>
                </a:solidFill>
                <a:effectLst>
                  <a:outerShdw blurRad="38100" dist="38100" dir="2700000" algn="tl">
                    <a:srgbClr val="000000">
                      <a:alpha val="43137"/>
                    </a:srgbClr>
                  </a:outerShdw>
                </a:effectLst>
              </a:rPr>
              <a:t>I</a:t>
            </a:r>
            <a:r>
              <a:rPr lang="en-US" sz="4400" dirty="0">
                <a:solidFill>
                  <a:schemeClr val="accent4">
                    <a:lumMod val="20000"/>
                    <a:lumOff val="80000"/>
                  </a:schemeClr>
                </a:solidFill>
                <a:effectLst>
                  <a:outerShdw blurRad="38100" dist="38100" dir="2700000" algn="tl">
                    <a:srgbClr val="000000">
                      <a:alpha val="43137"/>
                    </a:srgbClr>
                  </a:outerShdw>
                </a:effectLst>
              </a:rPr>
              <a:t>ntegrating our spiritual journey with the unfolding of Earth’s systems and communities as far as possible – as we are led.</a:t>
            </a:r>
          </a:p>
        </p:txBody>
      </p:sp>
    </p:spTree>
    <p:extLst>
      <p:ext uri="{BB962C8B-B14F-4D97-AF65-F5344CB8AC3E}">
        <p14:creationId xmlns:p14="http://schemas.microsoft.com/office/powerpoint/2010/main" val="315435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0DC3EC-1AC1-8A6D-DDF0-F8DCF0503537}"/>
              </a:ext>
            </a:extLst>
          </p:cNvPr>
          <p:cNvSpPr txBox="1"/>
          <p:nvPr/>
        </p:nvSpPr>
        <p:spPr>
          <a:xfrm>
            <a:off x="5715000" y="5789636"/>
            <a:ext cx="7029450" cy="1271057"/>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pic>
        <p:nvPicPr>
          <p:cNvPr id="12290" name="Picture 2" descr="Red-Tailed Hawk, Windsor CT">
            <a:extLst>
              <a:ext uri="{FF2B5EF4-FFF2-40B4-BE49-F238E27FC236}">
                <a16:creationId xmlns:a16="http://schemas.microsoft.com/office/drawing/2014/main" id="{0685C60A-0D54-08EC-0DCA-427447402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90" y="-655045"/>
            <a:ext cx="6530690" cy="81680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A39F49-44D5-590A-AC9F-4064EA1DFE80}"/>
              </a:ext>
            </a:extLst>
          </p:cNvPr>
          <p:cNvSpPr txBox="1"/>
          <p:nvPr/>
        </p:nvSpPr>
        <p:spPr>
          <a:xfrm>
            <a:off x="6096000" y="888623"/>
            <a:ext cx="5734050" cy="5816977"/>
          </a:xfrm>
          <a:prstGeom prst="rect">
            <a:avLst/>
          </a:prstGeom>
          <a:noFill/>
        </p:spPr>
        <p:txBody>
          <a:bodyPr wrap="square">
            <a:spAutoFit/>
          </a:bodyPr>
          <a:lstStyle/>
          <a:p>
            <a:r>
              <a:rPr lang="en-US" sz="4800" dirty="0">
                <a:solidFill>
                  <a:schemeClr val="accent4">
                    <a:lumMod val="20000"/>
                    <a:lumOff val="80000"/>
                  </a:schemeClr>
                </a:solidFill>
                <a:effectLst>
                  <a:outerShdw blurRad="38100" dist="38100" dir="2700000" algn="tl">
                    <a:srgbClr val="000000">
                      <a:alpha val="43137"/>
                    </a:srgbClr>
                  </a:outerShdw>
                </a:effectLst>
              </a:rPr>
              <a:t>To discern </a:t>
            </a:r>
            <a:r>
              <a:rPr lang="en-US" sz="5400" dirty="0">
                <a:solidFill>
                  <a:schemeClr val="accent4"/>
                </a:solidFill>
                <a:effectLst>
                  <a:outerShdw blurRad="38100" dist="38100" dir="2700000" algn="tl">
                    <a:srgbClr val="000000">
                      <a:alpha val="43137"/>
                    </a:srgbClr>
                  </a:outerShdw>
                </a:effectLst>
              </a:rPr>
              <a:t>right action</a:t>
            </a:r>
            <a:r>
              <a:rPr lang="en-US" sz="4800" dirty="0">
                <a:solidFill>
                  <a:schemeClr val="accent4"/>
                </a:solidFill>
                <a:effectLst>
                  <a:outerShdw blurRad="38100" dist="38100" dir="2700000" algn="tl">
                    <a:srgbClr val="000000">
                      <a:alpha val="43137"/>
                    </a:srgbClr>
                  </a:outerShdw>
                </a:effectLst>
              </a:rPr>
              <a:t> </a:t>
            </a:r>
            <a:r>
              <a:rPr lang="en-US" sz="4800" dirty="0">
                <a:solidFill>
                  <a:schemeClr val="accent4">
                    <a:lumMod val="20000"/>
                    <a:lumOff val="80000"/>
                  </a:schemeClr>
                </a:solidFill>
                <a:effectLst>
                  <a:outerShdw blurRad="38100" dist="38100" dir="2700000" algn="tl">
                    <a:srgbClr val="000000">
                      <a:alpha val="43137"/>
                    </a:srgbClr>
                  </a:outerShdw>
                </a:effectLst>
              </a:rPr>
              <a:t>we follow the </a:t>
            </a:r>
          </a:p>
          <a:p>
            <a:r>
              <a:rPr lang="en-US" sz="4800" dirty="0">
                <a:solidFill>
                  <a:schemeClr val="accent4">
                    <a:lumMod val="20000"/>
                    <a:lumOff val="80000"/>
                  </a:schemeClr>
                </a:solidFill>
                <a:effectLst>
                  <a:outerShdw blurRad="38100" dist="38100" dir="2700000" algn="tl">
                    <a:srgbClr val="000000">
                      <a:alpha val="43137"/>
                    </a:srgbClr>
                  </a:outerShdw>
                </a:effectLst>
              </a:rPr>
              <a:t>testimony of </a:t>
            </a:r>
            <a:r>
              <a:rPr lang="en-US" sz="5400" dirty="0">
                <a:solidFill>
                  <a:schemeClr val="accent2">
                    <a:lumMod val="60000"/>
                    <a:lumOff val="40000"/>
                  </a:schemeClr>
                </a:solidFill>
                <a:effectLst>
                  <a:outerShdw blurRad="38100" dist="38100" dir="2700000" algn="tl">
                    <a:srgbClr val="000000">
                      <a:alpha val="43137"/>
                    </a:srgbClr>
                  </a:outerShdw>
                </a:effectLst>
              </a:rPr>
              <a:t>simplicity</a:t>
            </a:r>
            <a:r>
              <a:rPr lang="en-US" sz="4800" dirty="0">
                <a:solidFill>
                  <a:schemeClr val="accent4">
                    <a:lumMod val="20000"/>
                    <a:lumOff val="80000"/>
                  </a:schemeClr>
                </a:solidFill>
                <a:effectLst>
                  <a:outerShdw blurRad="38100" dist="38100" dir="2700000" algn="tl">
                    <a:srgbClr val="000000">
                      <a:alpha val="43137"/>
                    </a:srgbClr>
                  </a:outerShdw>
                </a:effectLst>
              </a:rPr>
              <a:t>, striving to live </a:t>
            </a:r>
            <a:r>
              <a:rPr lang="en-US" sz="5400" dirty="0">
                <a:solidFill>
                  <a:schemeClr val="accent2">
                    <a:lumMod val="60000"/>
                    <a:lumOff val="40000"/>
                  </a:schemeClr>
                </a:solidFill>
                <a:effectLst>
                  <a:outerShdw blurRad="38100" dist="38100" dir="2700000" algn="tl">
                    <a:srgbClr val="000000">
                      <a:alpha val="43137"/>
                    </a:srgbClr>
                  </a:outerShdw>
                </a:effectLst>
              </a:rPr>
              <a:t>within our ethical means </a:t>
            </a:r>
            <a:r>
              <a:rPr lang="en-US" sz="4800" dirty="0">
                <a:solidFill>
                  <a:schemeClr val="accent4">
                    <a:lumMod val="20000"/>
                    <a:lumOff val="80000"/>
                  </a:schemeClr>
                </a:solidFill>
                <a:effectLst>
                  <a:outerShdw blurRad="38100" dist="38100" dir="2700000" algn="tl">
                    <a:srgbClr val="000000">
                      <a:alpha val="43137"/>
                    </a:srgbClr>
                  </a:outerShdw>
                </a:effectLst>
              </a:rPr>
              <a:t>on a </a:t>
            </a:r>
            <a:r>
              <a:rPr lang="en-US" sz="5400" dirty="0">
                <a:solidFill>
                  <a:schemeClr val="accent2">
                    <a:lumMod val="60000"/>
                    <a:lumOff val="40000"/>
                  </a:schemeClr>
                </a:solidFill>
                <a:effectLst>
                  <a:outerShdw blurRad="38100" dist="38100" dir="2700000" algn="tl">
                    <a:srgbClr val="000000">
                      <a:alpha val="43137"/>
                    </a:srgbClr>
                  </a:outerShdw>
                </a:effectLst>
              </a:rPr>
              <a:t>finite planet</a:t>
            </a:r>
            <a:r>
              <a:rPr lang="en-US" sz="4800" dirty="0">
                <a:solidFill>
                  <a:schemeClr val="accent4">
                    <a:lumMod val="20000"/>
                    <a:lumOff val="80000"/>
                  </a:schemeClr>
                </a:solidFill>
                <a:effectLst>
                  <a:outerShdw blurRad="38100" dist="38100" dir="2700000" algn="tl">
                    <a:srgbClr val="000000">
                      <a:alpha val="43137"/>
                    </a:srgbClr>
                  </a:outerShdw>
                </a:effectLst>
              </a:rPr>
              <a:t>.</a:t>
            </a:r>
          </a:p>
        </p:txBody>
      </p:sp>
      <p:sp>
        <p:nvSpPr>
          <p:cNvPr id="11" name="TextBox 10">
            <a:extLst>
              <a:ext uri="{FF2B5EF4-FFF2-40B4-BE49-F238E27FC236}">
                <a16:creationId xmlns:a16="http://schemas.microsoft.com/office/drawing/2014/main" id="{3064CCAE-4919-04F7-19D9-52F8C362AB60}"/>
              </a:ext>
            </a:extLst>
          </p:cNvPr>
          <p:cNvSpPr txBox="1"/>
          <p:nvPr/>
        </p:nvSpPr>
        <p:spPr>
          <a:xfrm>
            <a:off x="-815690" y="5777345"/>
            <a:ext cx="6530690" cy="1107996"/>
          </a:xfrm>
          <a:prstGeom prst="rect">
            <a:avLst/>
          </a:prstGeom>
          <a:solidFill>
            <a:schemeClr val="accent1">
              <a:lumMod val="75000"/>
            </a:schemeClr>
          </a:solidFill>
        </p:spPr>
        <p:txBody>
          <a:bodyPr wrap="square">
            <a:spAutoFit/>
          </a:bodyPr>
          <a:lstStyle/>
          <a:p>
            <a:r>
              <a:rPr lang="en-US" sz="6600" dirty="0">
                <a:solidFill>
                  <a:schemeClr val="accent4"/>
                </a:solidFill>
                <a:effectLst>
                  <a:outerShdw blurRad="38100" dist="38100" dir="2700000" algn="tl">
                    <a:srgbClr val="000000">
                      <a:alpha val="43137"/>
                    </a:srgbClr>
                  </a:outerShdw>
                </a:effectLst>
              </a:rPr>
              <a:t>	RIGHT ACTION</a:t>
            </a:r>
          </a:p>
        </p:txBody>
      </p:sp>
    </p:spTree>
    <p:extLst>
      <p:ext uri="{BB962C8B-B14F-4D97-AF65-F5344CB8AC3E}">
        <p14:creationId xmlns:p14="http://schemas.microsoft.com/office/powerpoint/2010/main" val="19549383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astern Phoebe, Windsor CT">
            <a:extLst>
              <a:ext uri="{FF2B5EF4-FFF2-40B4-BE49-F238E27FC236}">
                <a16:creationId xmlns:a16="http://schemas.microsoft.com/office/drawing/2014/main" id="{DAB72DEC-DC3B-FF94-C8DA-BB992EABB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483" y="-1293930"/>
            <a:ext cx="14153483" cy="94458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F37099-2E4E-EA32-86FC-220F618ACD85}"/>
              </a:ext>
            </a:extLst>
          </p:cNvPr>
          <p:cNvSpPr txBox="1"/>
          <p:nvPr/>
        </p:nvSpPr>
        <p:spPr>
          <a:xfrm>
            <a:off x="6096000" y="304799"/>
            <a:ext cx="4686300" cy="5262979"/>
          </a:xfrm>
          <a:prstGeom prst="rect">
            <a:avLst/>
          </a:prstGeom>
          <a:noFill/>
        </p:spPr>
        <p:txBody>
          <a:bodyPr wrap="square">
            <a:spAutoFit/>
          </a:bodyPr>
          <a:lstStyle/>
          <a:p>
            <a:r>
              <a:rPr lang="en-US" sz="4800" dirty="0">
                <a:solidFill>
                  <a:schemeClr val="accent3">
                    <a:lumMod val="20000"/>
                    <a:lumOff val="80000"/>
                  </a:schemeClr>
                </a:solidFill>
                <a:effectLst>
                  <a:outerShdw blurRad="38100" dist="38100" dir="2700000" algn="tl">
                    <a:srgbClr val="000000">
                      <a:alpha val="43137"/>
                    </a:srgbClr>
                  </a:outerShdw>
                </a:effectLst>
              </a:rPr>
              <a:t>The life-saving results could happen relatively quickly, for we’ll be siding with </a:t>
            </a:r>
          </a:p>
          <a:p>
            <a:r>
              <a:rPr lang="en-US" sz="4800" dirty="0">
                <a:solidFill>
                  <a:schemeClr val="accent3">
                    <a:lumMod val="20000"/>
                    <a:lumOff val="80000"/>
                  </a:schemeClr>
                </a:solidFill>
                <a:effectLst>
                  <a:outerShdw blurRad="38100" dist="38100" dir="2700000" algn="tl">
                    <a:srgbClr val="000000">
                      <a:alpha val="43137"/>
                    </a:srgbClr>
                  </a:outerShdw>
                </a:effectLst>
              </a:rPr>
              <a:t>the power of nature.</a:t>
            </a:r>
          </a:p>
        </p:txBody>
      </p:sp>
    </p:spTree>
    <p:extLst>
      <p:ext uri="{BB962C8B-B14F-4D97-AF65-F5344CB8AC3E}">
        <p14:creationId xmlns:p14="http://schemas.microsoft.com/office/powerpoint/2010/main" val="3716910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Eastern Chipmunk, Windsor CT">
            <a:extLst>
              <a:ext uri="{FF2B5EF4-FFF2-40B4-BE49-F238E27FC236}">
                <a16:creationId xmlns:a16="http://schemas.microsoft.com/office/drawing/2014/main" id="{E38D235C-665C-F89F-AC68-B08B37FB0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75"/>
          <a:stretch/>
        </p:blipFill>
        <p:spPr bwMode="auto">
          <a:xfrm>
            <a:off x="5962650" y="-1513351"/>
            <a:ext cx="6229350" cy="98973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0DC3EC-1AC1-8A6D-DDF0-F8DCF0503537}"/>
              </a:ext>
            </a:extLst>
          </p:cNvPr>
          <p:cNvSpPr txBox="1"/>
          <p:nvPr/>
        </p:nvSpPr>
        <p:spPr>
          <a:xfrm>
            <a:off x="5962650" y="-74680"/>
            <a:ext cx="6800850" cy="6932680"/>
          </a:xfrm>
          <a:prstGeom prst="rect">
            <a:avLst/>
          </a:prstGeom>
          <a:solidFill>
            <a:srgbClr val="92D050">
              <a:alpha val="3000"/>
            </a:srgbClr>
          </a:solidFill>
        </p:spPr>
        <p:txBody>
          <a:bodyPr wrap="square">
            <a:spAutoFit/>
          </a:bodyPr>
          <a:lstStyle/>
          <a:p>
            <a:endParaRPr lang="en-US" sz="1400" dirty="0">
              <a:solidFill>
                <a:schemeClr val="bg1">
                  <a:lumMod val="95000"/>
                </a:schemeClr>
              </a:solidFill>
            </a:endParaRPr>
          </a:p>
        </p:txBody>
      </p:sp>
      <p:pic>
        <p:nvPicPr>
          <p:cNvPr id="20482" name="Picture 2" descr="Eastern Chipmunk, Windsor CT">
            <a:extLst>
              <a:ext uri="{FF2B5EF4-FFF2-40B4-BE49-F238E27FC236}">
                <a16:creationId xmlns:a16="http://schemas.microsoft.com/office/drawing/2014/main" id="{7748D0C3-D0FE-A3D4-1C5A-8DE0A544E6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787"/>
          <a:stretch/>
        </p:blipFill>
        <p:spPr bwMode="auto">
          <a:xfrm>
            <a:off x="-2609850" y="-74681"/>
            <a:ext cx="8572500" cy="86445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C6F7183-734F-F034-57C6-20F04B9BE97C}"/>
              </a:ext>
            </a:extLst>
          </p:cNvPr>
          <p:cNvSpPr txBox="1"/>
          <p:nvPr/>
        </p:nvSpPr>
        <p:spPr>
          <a:xfrm>
            <a:off x="704850" y="359471"/>
            <a:ext cx="7091362" cy="1107996"/>
          </a:xfrm>
          <a:prstGeom prst="rect">
            <a:avLst/>
          </a:prstGeom>
          <a:noFill/>
        </p:spPr>
        <p:txBody>
          <a:bodyPr wrap="square">
            <a:spAutoFit/>
          </a:bodyPr>
          <a:lstStyle/>
          <a:p>
            <a:r>
              <a:rPr lang="en-US" sz="6600" dirty="0">
                <a:solidFill>
                  <a:schemeClr val="accent4">
                    <a:lumMod val="20000"/>
                    <a:lumOff val="80000"/>
                  </a:schemeClr>
                </a:solidFill>
                <a:effectLst>
                  <a:outerShdw blurRad="38100" dist="38100" dir="2700000" algn="tl">
                    <a:srgbClr val="000000">
                      <a:alpha val="43137"/>
                    </a:srgbClr>
                  </a:outerShdw>
                </a:effectLst>
              </a:rPr>
              <a:t>GROWTH…</a:t>
            </a:r>
          </a:p>
        </p:txBody>
      </p:sp>
      <p:sp>
        <p:nvSpPr>
          <p:cNvPr id="8" name="TextBox 7">
            <a:extLst>
              <a:ext uri="{FF2B5EF4-FFF2-40B4-BE49-F238E27FC236}">
                <a16:creationId xmlns:a16="http://schemas.microsoft.com/office/drawing/2014/main" id="{5DB46B32-9B8C-3759-134B-856F765A7359}"/>
              </a:ext>
            </a:extLst>
          </p:cNvPr>
          <p:cNvSpPr txBox="1"/>
          <p:nvPr/>
        </p:nvSpPr>
        <p:spPr>
          <a:xfrm>
            <a:off x="5962650" y="-74682"/>
            <a:ext cx="6096000" cy="3785652"/>
          </a:xfrm>
          <a:prstGeom prst="rect">
            <a:avLst/>
          </a:prstGeom>
          <a:solidFill>
            <a:schemeClr val="accent6">
              <a:lumMod val="75000"/>
              <a:alpha val="70000"/>
            </a:schemeClr>
          </a:solidFill>
        </p:spPr>
        <p:txBody>
          <a:bodyPr wrap="square">
            <a:spAutoFit/>
          </a:bodyPr>
          <a:lstStyle/>
          <a:p>
            <a:endParaRPr lang="en-US" sz="4800" dirty="0">
              <a:solidFill>
                <a:schemeClr val="accent4">
                  <a:lumMod val="20000"/>
                  <a:lumOff val="80000"/>
                </a:schemeClr>
              </a:solidFill>
              <a:effectLst>
                <a:outerShdw blurRad="38100" dist="38100" dir="2700000" algn="tl">
                  <a:srgbClr val="000000">
                    <a:alpha val="43137"/>
                  </a:srgbClr>
                </a:outerShdw>
              </a:effectLst>
            </a:endParaRPr>
          </a:p>
          <a:p>
            <a:r>
              <a:rPr lang="en-US" sz="4800" dirty="0">
                <a:solidFill>
                  <a:schemeClr val="accent4">
                    <a:lumMod val="20000"/>
                    <a:lumOff val="80000"/>
                  </a:schemeClr>
                </a:solidFill>
                <a:effectLst>
                  <a:outerShdw blurRad="38100" dist="38100" dir="2700000" algn="tl">
                    <a:srgbClr val="000000">
                      <a:alpha val="43137"/>
                    </a:srgbClr>
                  </a:outerShdw>
                </a:effectLst>
              </a:rPr>
              <a:t>A popular word in economic circles, but our focus is on spiritual growth.</a:t>
            </a:r>
            <a:endParaRPr lang="en-US" sz="4400" dirty="0">
              <a:solidFill>
                <a:schemeClr val="accent4">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617130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Great Blue Heron, Windsor CT">
            <a:extLst>
              <a:ext uri="{FF2B5EF4-FFF2-40B4-BE49-F238E27FC236}">
                <a16:creationId xmlns:a16="http://schemas.microsoft.com/office/drawing/2014/main" id="{C626C33B-BE6F-D103-A10E-1719995D7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077" y="-2705683"/>
            <a:ext cx="16284676" cy="10871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F37099-2E4E-EA32-86FC-220F618ACD85}"/>
              </a:ext>
            </a:extLst>
          </p:cNvPr>
          <p:cNvSpPr txBox="1"/>
          <p:nvPr/>
        </p:nvSpPr>
        <p:spPr>
          <a:xfrm>
            <a:off x="-2418736" y="4119101"/>
            <a:ext cx="14839335" cy="3139321"/>
          </a:xfrm>
          <a:prstGeom prst="rect">
            <a:avLst/>
          </a:prstGeom>
          <a:solidFill>
            <a:schemeClr val="bg1">
              <a:lumMod val="95000"/>
              <a:alpha val="36000"/>
            </a:schemeClr>
          </a:solidFill>
          <a:effectLst>
            <a:softEdge rad="355600"/>
          </a:effectLst>
        </p:spPr>
        <p:txBody>
          <a:bodyPr wrap="square">
            <a:spAutoFit/>
          </a:bodyPr>
          <a:lstStyle/>
          <a:p>
            <a:pPr lvl="6"/>
            <a:endParaRPr lang="en-US" sz="4800" dirty="0">
              <a:effectLst>
                <a:outerShdw blurRad="38100" dist="38100" dir="2700000" algn="tl">
                  <a:srgbClr val="000000">
                    <a:alpha val="43137"/>
                  </a:srgbClr>
                </a:outerShdw>
              </a:effectLst>
            </a:endParaRPr>
          </a:p>
          <a:p>
            <a:pPr lvl="6"/>
            <a:r>
              <a:rPr lang="en-US" sz="4800" dirty="0">
                <a:effectLst>
                  <a:outerShdw blurRad="38100" dist="38100" dir="2700000" algn="tl">
                    <a:srgbClr val="000000">
                      <a:alpha val="43137"/>
                    </a:srgbClr>
                  </a:outerShdw>
                </a:effectLst>
              </a:rPr>
              <a:t>Through spiritual growth we free ourselves to define </a:t>
            </a:r>
            <a:r>
              <a:rPr lang="en-US" sz="4800" i="1" dirty="0">
                <a:solidFill>
                  <a:schemeClr val="accent5">
                    <a:lumMod val="50000"/>
                  </a:schemeClr>
                </a:solidFill>
                <a:effectLst>
                  <a:outerShdw blurRad="38100" dist="38100" dir="2700000" algn="tl">
                    <a:srgbClr val="000000">
                      <a:alpha val="43137"/>
                    </a:srgbClr>
                  </a:outerShdw>
                </a:effectLst>
              </a:rPr>
              <a:t>affluence</a:t>
            </a:r>
            <a:r>
              <a:rPr lang="en-US" sz="4800" i="1" dirty="0">
                <a:effectLst>
                  <a:outerShdw blurRad="38100" dist="38100" dir="2700000" algn="tl">
                    <a:srgbClr val="000000">
                      <a:alpha val="43137"/>
                    </a:srgbClr>
                  </a:outerShdw>
                </a:effectLst>
              </a:rPr>
              <a:t> </a:t>
            </a:r>
            <a:r>
              <a:rPr lang="en-US" sz="4800" dirty="0">
                <a:effectLst>
                  <a:outerShdw blurRad="38100" dist="38100" dir="2700000" algn="tl">
                    <a:srgbClr val="000000">
                      <a:alpha val="43137"/>
                    </a:srgbClr>
                  </a:outerShdw>
                </a:effectLst>
              </a:rPr>
              <a:t>by its true meaning: a </a:t>
            </a:r>
            <a:r>
              <a:rPr lang="en-US" sz="4800" i="1" dirty="0">
                <a:solidFill>
                  <a:schemeClr val="accent1">
                    <a:lumMod val="75000"/>
                  </a:schemeClr>
                </a:solidFill>
                <a:effectLst>
                  <a:outerShdw blurRad="38100" dist="38100" dir="2700000" algn="tl">
                    <a:srgbClr val="000000">
                      <a:alpha val="43137"/>
                    </a:srgbClr>
                  </a:outerShdw>
                </a:effectLst>
              </a:rPr>
              <a:t>flow</a:t>
            </a:r>
            <a:r>
              <a:rPr lang="en-US" sz="4800" dirty="0">
                <a:effectLst>
                  <a:outerShdw blurRad="38100" dist="38100" dir="2700000" algn="tl">
                    <a:srgbClr val="000000">
                      <a:alpha val="43137"/>
                    </a:srgbClr>
                  </a:outerShdw>
                </a:effectLst>
              </a:rPr>
              <a:t>. </a:t>
            </a:r>
          </a:p>
          <a:p>
            <a:endParaRPr lang="en-US" sz="5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14151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reat Blue Heron, Windsor CT">
            <a:extLst>
              <a:ext uri="{FF2B5EF4-FFF2-40B4-BE49-F238E27FC236}">
                <a16:creationId xmlns:a16="http://schemas.microsoft.com/office/drawing/2014/main" id="{FEBB140C-EC9D-CA67-56A1-A55BA75A1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82387"/>
            <a:ext cx="14020800" cy="93654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4CECCE-2CC0-B213-37DB-C750F5DFEA94}"/>
              </a:ext>
            </a:extLst>
          </p:cNvPr>
          <p:cNvSpPr txBox="1"/>
          <p:nvPr/>
        </p:nvSpPr>
        <p:spPr>
          <a:xfrm>
            <a:off x="1930400" y="1846106"/>
            <a:ext cx="7112000" cy="369332"/>
          </a:xfrm>
          <a:prstGeom prst="rect">
            <a:avLst/>
          </a:prstGeom>
          <a:noFill/>
        </p:spPr>
        <p:txBody>
          <a:bodyPr wrap="square">
            <a:spAutoFit/>
          </a:bodyPr>
          <a:lstStyle/>
          <a:p>
            <a:endParaRPr lang="en-US" dirty="0"/>
          </a:p>
        </p:txBody>
      </p:sp>
      <p:sp>
        <p:nvSpPr>
          <p:cNvPr id="5" name="TextBox 4">
            <a:extLst>
              <a:ext uri="{FF2B5EF4-FFF2-40B4-BE49-F238E27FC236}">
                <a16:creationId xmlns:a16="http://schemas.microsoft.com/office/drawing/2014/main" id="{467FDD5E-8077-6242-8CCF-6A8A8C71C791}"/>
              </a:ext>
            </a:extLst>
          </p:cNvPr>
          <p:cNvSpPr txBox="1"/>
          <p:nvPr/>
        </p:nvSpPr>
        <p:spPr>
          <a:xfrm>
            <a:off x="-599153" y="5379374"/>
            <a:ext cx="12858750" cy="1200329"/>
          </a:xfrm>
          <a:prstGeom prst="rect">
            <a:avLst/>
          </a:prstGeom>
          <a:solidFill>
            <a:schemeClr val="accent1">
              <a:lumMod val="75000"/>
              <a:alpha val="54000"/>
            </a:schemeClr>
          </a:solidFill>
        </p:spPr>
        <p:txBody>
          <a:bodyPr wrap="square">
            <a:spAutoFit/>
          </a:bodyPr>
          <a:lstStyle/>
          <a:p>
            <a:pPr lvl="2"/>
            <a:r>
              <a:rPr lang="en-US" sz="3600" b="1" dirty="0">
                <a:solidFill>
                  <a:schemeClr val="accent4">
                    <a:lumMod val="20000"/>
                    <a:lumOff val="80000"/>
                  </a:schemeClr>
                </a:solidFill>
                <a:effectLst>
                  <a:outerShdw blurRad="38100" dist="38100" dir="2700000" algn="tl">
                    <a:srgbClr val="000000">
                      <a:alpha val="43137"/>
                    </a:srgbClr>
                  </a:outerShdw>
                </a:effectLst>
              </a:rPr>
              <a:t>From crisis into committed love for our planet, </a:t>
            </a:r>
          </a:p>
          <a:p>
            <a:pPr lvl="2"/>
            <a:r>
              <a:rPr lang="en-US" sz="3600" b="1" dirty="0">
                <a:solidFill>
                  <a:schemeClr val="accent4">
                    <a:lumMod val="20000"/>
                    <a:lumOff val="80000"/>
                  </a:schemeClr>
                </a:solidFill>
                <a:effectLst>
                  <a:outerShdw blurRad="38100" dist="38100" dir="2700000" algn="tl">
                    <a:srgbClr val="000000">
                      <a:alpha val="43137"/>
                    </a:srgbClr>
                  </a:outerShdw>
                </a:effectLst>
              </a:rPr>
              <a:t>		For its systems…its precious life.</a:t>
            </a:r>
          </a:p>
        </p:txBody>
      </p:sp>
      <p:sp>
        <p:nvSpPr>
          <p:cNvPr id="6" name="TextBox 5">
            <a:extLst>
              <a:ext uri="{FF2B5EF4-FFF2-40B4-BE49-F238E27FC236}">
                <a16:creationId xmlns:a16="http://schemas.microsoft.com/office/drawing/2014/main" id="{2871858E-455F-E75A-F308-C8D0916ACEE5}"/>
              </a:ext>
            </a:extLst>
          </p:cNvPr>
          <p:cNvSpPr txBox="1"/>
          <p:nvPr/>
        </p:nvSpPr>
        <p:spPr>
          <a:xfrm>
            <a:off x="-914400" y="-506533"/>
            <a:ext cx="12858750" cy="1569660"/>
          </a:xfrm>
          <a:prstGeom prst="rect">
            <a:avLst/>
          </a:prstGeom>
          <a:solidFill>
            <a:schemeClr val="accent1">
              <a:lumMod val="75000"/>
              <a:alpha val="54000"/>
            </a:schemeClr>
          </a:solidFill>
        </p:spPr>
        <p:txBody>
          <a:bodyPr wrap="square">
            <a:spAutoFit/>
          </a:bodyPr>
          <a:lstStyle/>
          <a:p>
            <a:pPr lvl="1"/>
            <a:endParaRPr lang="en-US" sz="4800" b="1" dirty="0">
              <a:solidFill>
                <a:schemeClr val="accent4">
                  <a:lumMod val="20000"/>
                  <a:lumOff val="80000"/>
                </a:schemeClr>
              </a:solidFill>
              <a:effectLst>
                <a:outerShdw blurRad="38100" dist="38100" dir="2700000" algn="tl">
                  <a:srgbClr val="000000">
                    <a:alpha val="43137"/>
                  </a:srgbClr>
                </a:outerShdw>
              </a:effectLst>
            </a:endParaRPr>
          </a:p>
          <a:p>
            <a:pPr lvl="1"/>
            <a:r>
              <a:rPr lang="en-US" sz="4800" b="1" dirty="0">
                <a:solidFill>
                  <a:schemeClr val="accent4">
                    <a:lumMod val="20000"/>
                    <a:lumOff val="80000"/>
                  </a:schemeClr>
                </a:solidFill>
                <a:effectLst>
                  <a:outerShdw blurRad="38100" dist="38100" dir="2700000" algn="tl">
                    <a:srgbClr val="000000">
                      <a:alpha val="43137"/>
                    </a:srgbClr>
                  </a:outerShdw>
                </a:effectLst>
              </a:rPr>
              <a:t>		</a:t>
            </a:r>
            <a:r>
              <a:rPr lang="en-US" sz="4800" b="1" dirty="0">
                <a:solidFill>
                  <a:schemeClr val="bg1"/>
                </a:solidFill>
                <a:effectLst>
                  <a:outerShdw blurRad="38100" dist="38100" dir="2700000" algn="tl">
                    <a:srgbClr val="000000">
                      <a:alpha val="43137"/>
                    </a:srgbClr>
                  </a:outerShdw>
                </a:effectLst>
              </a:rPr>
              <a:t>Imagine EMERGEnce…</a:t>
            </a:r>
          </a:p>
        </p:txBody>
      </p:sp>
    </p:spTree>
    <p:extLst>
      <p:ext uri="{BB962C8B-B14F-4D97-AF65-F5344CB8AC3E}">
        <p14:creationId xmlns:p14="http://schemas.microsoft.com/office/powerpoint/2010/main" val="148978838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reat Blue Heron, Windsor CT">
            <a:extLst>
              <a:ext uri="{FF2B5EF4-FFF2-40B4-BE49-F238E27FC236}">
                <a16:creationId xmlns:a16="http://schemas.microsoft.com/office/drawing/2014/main" id="{9FA5F60F-FB85-B3EC-2789-D5EAD8E73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9150"/>
            <a:ext cx="12192000" cy="8139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0DC3EC-1AC1-8A6D-DDF0-F8DCF0503537}"/>
              </a:ext>
            </a:extLst>
          </p:cNvPr>
          <p:cNvSpPr txBox="1"/>
          <p:nvPr/>
        </p:nvSpPr>
        <p:spPr>
          <a:xfrm>
            <a:off x="0" y="4168053"/>
            <a:ext cx="12366172" cy="2308324"/>
          </a:xfrm>
          <a:prstGeom prst="rect">
            <a:avLst/>
          </a:prstGeom>
          <a:solidFill>
            <a:schemeClr val="accent6">
              <a:lumMod val="75000"/>
              <a:alpha val="76000"/>
            </a:schemeClr>
          </a:solidFill>
        </p:spPr>
        <p:txBody>
          <a:bodyPr wrap="square">
            <a:spAutoFit/>
          </a:bodyPr>
          <a:lstStyle/>
          <a:p>
            <a:pPr lvl="1"/>
            <a:endParaRPr lang="en-US" sz="3600" b="1" dirty="0">
              <a:solidFill>
                <a:schemeClr val="accent4">
                  <a:lumMod val="40000"/>
                  <a:lumOff val="60000"/>
                </a:schemeClr>
              </a:solidFill>
            </a:endParaRPr>
          </a:p>
          <a:p>
            <a:pPr lvl="1"/>
            <a:r>
              <a:rPr lang="en-US" sz="3600" b="1" dirty="0">
                <a:solidFill>
                  <a:schemeClr val="accent4">
                    <a:lumMod val="40000"/>
                    <a:lumOff val="60000"/>
                  </a:schemeClr>
                </a:solidFill>
              </a:rPr>
              <a:t>The EMERGE values speak when we are not able to, </a:t>
            </a:r>
          </a:p>
          <a:p>
            <a:pPr lvl="1"/>
            <a:r>
              <a:rPr lang="en-US" sz="3600" b="1" dirty="0">
                <a:solidFill>
                  <a:schemeClr val="accent4">
                    <a:lumMod val="40000"/>
                    <a:lumOff val="60000"/>
                  </a:schemeClr>
                </a:solidFill>
              </a:rPr>
              <a:t>or when we feel like letting it go.</a:t>
            </a:r>
          </a:p>
          <a:p>
            <a:pPr lvl="1"/>
            <a:endParaRPr lang="en-US" sz="3600" b="1" dirty="0">
              <a:solidFill>
                <a:schemeClr val="accent4">
                  <a:lumMod val="40000"/>
                  <a:lumOff val="60000"/>
                </a:schemeClr>
              </a:solidFill>
            </a:endParaRPr>
          </a:p>
        </p:txBody>
      </p:sp>
    </p:spTree>
    <p:extLst>
      <p:ext uri="{BB962C8B-B14F-4D97-AF65-F5344CB8AC3E}">
        <p14:creationId xmlns:p14="http://schemas.microsoft.com/office/powerpoint/2010/main" val="20152241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1506" name="Picture 2" descr="Great Blue Heron, Windsor CT">
            <a:extLst>
              <a:ext uri="{FF2B5EF4-FFF2-40B4-BE49-F238E27FC236}">
                <a16:creationId xmlns:a16="http://schemas.microsoft.com/office/drawing/2014/main" id="{40E626A0-F926-9D16-ED5D-7733B2E152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33"/>
          <a:stretch/>
        </p:blipFill>
        <p:spPr bwMode="auto">
          <a:xfrm>
            <a:off x="6286500" y="-862999"/>
            <a:ext cx="10485645" cy="98369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768A3C-CE68-2BE4-788D-BAF5C87E446B}"/>
              </a:ext>
            </a:extLst>
          </p:cNvPr>
          <p:cNvSpPr txBox="1"/>
          <p:nvPr/>
        </p:nvSpPr>
        <p:spPr>
          <a:xfrm>
            <a:off x="-171450" y="-862999"/>
            <a:ext cx="6457950" cy="7848302"/>
          </a:xfrm>
          <a:prstGeom prst="rect">
            <a:avLst/>
          </a:prstGeom>
          <a:solidFill>
            <a:schemeClr val="accent5">
              <a:lumMod val="50000"/>
              <a:alpha val="86000"/>
            </a:schemeClr>
          </a:solidFill>
        </p:spPr>
        <p:txBody>
          <a:bodyPr wrap="square">
            <a:spAutoFit/>
          </a:bodyPr>
          <a:lstStyle/>
          <a:p>
            <a:pPr lvl="1"/>
            <a:endParaRPr lang="en-US" sz="4000" b="0" u="none" strike="noStrike" dirty="0">
              <a:solidFill>
                <a:schemeClr val="accent4">
                  <a:lumMod val="20000"/>
                  <a:lumOff val="80000"/>
                </a:schemeClr>
              </a:solidFill>
              <a:effectLst/>
              <a:latin typeface="Arial" panose="020B0604020202020204" pitchFamily="34" charset="0"/>
            </a:endParaRPr>
          </a:p>
          <a:p>
            <a:pPr lvl="1"/>
            <a:endParaRPr lang="en-US" sz="4000" dirty="0">
              <a:solidFill>
                <a:schemeClr val="accent4">
                  <a:lumMod val="20000"/>
                  <a:lumOff val="80000"/>
                </a:schemeClr>
              </a:solidFill>
              <a:latin typeface="Arial" panose="020B0604020202020204" pitchFamily="34" charset="0"/>
            </a:endParaRPr>
          </a:p>
          <a:p>
            <a:pPr lvl="1"/>
            <a:r>
              <a:rPr lang="en-US" sz="4000" dirty="0">
                <a:solidFill>
                  <a:schemeClr val="accent4">
                    <a:lumMod val="20000"/>
                    <a:lumOff val="80000"/>
                  </a:schemeClr>
                </a:solidFill>
                <a:latin typeface="Arial" panose="020B0604020202020204" pitchFamily="34" charset="0"/>
              </a:rPr>
              <a:t>Re</a:t>
            </a:r>
            <a:r>
              <a:rPr lang="en-US" sz="4000" b="0" u="none" strike="noStrike" dirty="0">
                <a:solidFill>
                  <a:schemeClr val="accent4">
                    <a:lumMod val="20000"/>
                    <a:lumOff val="80000"/>
                  </a:schemeClr>
                </a:solidFill>
                <a:effectLst/>
                <a:latin typeface="Arial" panose="020B0604020202020204" pitchFamily="34" charset="0"/>
              </a:rPr>
              <a:t>imagining our place </a:t>
            </a:r>
          </a:p>
          <a:p>
            <a:pPr lvl="1"/>
            <a:r>
              <a:rPr lang="en-US" sz="4000" dirty="0">
                <a:solidFill>
                  <a:schemeClr val="accent4">
                    <a:lumMod val="20000"/>
                    <a:lumOff val="80000"/>
                  </a:schemeClr>
                </a:solidFill>
                <a:latin typeface="Arial" panose="020B0604020202020204" pitchFamily="34" charset="0"/>
              </a:rPr>
              <a:t>in </a:t>
            </a:r>
            <a:r>
              <a:rPr lang="en-US" sz="4000" b="0" u="none" strike="noStrike" dirty="0">
                <a:solidFill>
                  <a:schemeClr val="accent4">
                    <a:lumMod val="20000"/>
                    <a:lumOff val="80000"/>
                  </a:schemeClr>
                </a:solidFill>
                <a:effectLst/>
                <a:latin typeface="Arial" panose="020B0604020202020204" pitchFamily="34" charset="0"/>
              </a:rPr>
              <a:t>the universe is vital </a:t>
            </a:r>
          </a:p>
          <a:p>
            <a:pPr lvl="1"/>
            <a:r>
              <a:rPr lang="en-US" sz="4000" b="0" u="none" strike="noStrike" dirty="0">
                <a:solidFill>
                  <a:schemeClr val="accent4">
                    <a:lumMod val="20000"/>
                    <a:lumOff val="80000"/>
                  </a:schemeClr>
                </a:solidFill>
                <a:effectLst/>
                <a:latin typeface="Arial" panose="020B0604020202020204" pitchFamily="34" charset="0"/>
              </a:rPr>
              <a:t>to human progress.</a:t>
            </a:r>
          </a:p>
          <a:p>
            <a:pPr lvl="1"/>
            <a:endParaRPr lang="en-US" sz="4000" dirty="0">
              <a:solidFill>
                <a:schemeClr val="accent4">
                  <a:lumMod val="20000"/>
                  <a:lumOff val="80000"/>
                </a:schemeClr>
              </a:solidFill>
              <a:latin typeface="Arial" panose="020B0604020202020204" pitchFamily="34" charset="0"/>
            </a:endParaRPr>
          </a:p>
          <a:p>
            <a:pPr lvl="1"/>
            <a:r>
              <a:rPr lang="en-US" sz="3200" b="0" i="1" u="none" strike="noStrike" dirty="0">
                <a:solidFill>
                  <a:schemeClr val="accent4">
                    <a:lumMod val="20000"/>
                    <a:lumOff val="80000"/>
                  </a:schemeClr>
                </a:solidFill>
                <a:effectLst/>
                <a:latin typeface="Arial" panose="020B0604020202020204" pitchFamily="34" charset="0"/>
              </a:rPr>
              <a:t>We take courage, knowing Quakers are uniquely positioned…</a:t>
            </a:r>
          </a:p>
          <a:p>
            <a:pPr lvl="1"/>
            <a:endParaRPr lang="en-US" sz="3200" i="1" dirty="0">
              <a:solidFill>
                <a:schemeClr val="accent4">
                  <a:lumMod val="20000"/>
                  <a:lumOff val="80000"/>
                </a:schemeClr>
              </a:solidFill>
              <a:latin typeface="Arial" panose="020B0604020202020204" pitchFamily="34" charset="0"/>
            </a:endParaRPr>
          </a:p>
          <a:p>
            <a:pPr lvl="1"/>
            <a:r>
              <a:rPr lang="en-US" sz="3200" i="1" dirty="0">
                <a:solidFill>
                  <a:schemeClr val="accent4">
                    <a:lumMod val="20000"/>
                    <a:lumOff val="80000"/>
                  </a:schemeClr>
                </a:solidFill>
                <a:latin typeface="Arial" panose="020B0604020202020204" pitchFamily="34" charset="0"/>
              </a:rPr>
              <a:t>F</a:t>
            </a:r>
            <a:r>
              <a:rPr lang="en-US" sz="3200" b="0" i="1" u="none" strike="noStrike" dirty="0">
                <a:solidFill>
                  <a:schemeClr val="accent4">
                    <a:lumMod val="20000"/>
                    <a:lumOff val="80000"/>
                  </a:schemeClr>
                </a:solidFill>
                <a:effectLst/>
                <a:latin typeface="Arial" panose="020B0604020202020204" pitchFamily="34" charset="0"/>
              </a:rPr>
              <a:t>ree to sit with religious texts, to engage with them, to consider continuing revelation. </a:t>
            </a:r>
          </a:p>
          <a:p>
            <a:pPr lvl="1"/>
            <a:endParaRPr lang="en-US" sz="4000" dirty="0">
              <a:solidFill>
                <a:schemeClr val="accent4">
                  <a:lumMod val="20000"/>
                  <a:lumOff val="80000"/>
                </a:schemeClr>
              </a:solidFill>
            </a:endParaRPr>
          </a:p>
        </p:txBody>
      </p:sp>
    </p:spTree>
    <p:extLst>
      <p:ext uri="{BB962C8B-B14F-4D97-AF65-F5344CB8AC3E}">
        <p14:creationId xmlns:p14="http://schemas.microsoft.com/office/powerpoint/2010/main" val="42080800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0DC3EC-1AC1-8A6D-DDF0-F8DCF0503537}"/>
              </a:ext>
            </a:extLst>
          </p:cNvPr>
          <p:cNvSpPr txBox="1"/>
          <p:nvPr/>
        </p:nvSpPr>
        <p:spPr>
          <a:xfrm>
            <a:off x="5962650" y="-74681"/>
            <a:ext cx="7462683" cy="1015663"/>
          </a:xfrm>
          <a:prstGeom prst="rect">
            <a:avLst/>
          </a:prstGeom>
          <a:solidFill>
            <a:schemeClr val="accent1">
              <a:lumMod val="50000"/>
              <a:alpha val="43000"/>
            </a:schemeClr>
          </a:solidFill>
        </p:spPr>
        <p:txBody>
          <a:bodyPr wrap="square">
            <a:spAutoFit/>
          </a:bodyPr>
          <a:lstStyle/>
          <a:p>
            <a:endParaRPr lang="en-US" sz="1400" dirty="0">
              <a:solidFill>
                <a:schemeClr val="bg1">
                  <a:lumMod val="95000"/>
                </a:schemeClr>
              </a:solidFill>
            </a:endParaRPr>
          </a:p>
        </p:txBody>
      </p:sp>
      <p:sp>
        <p:nvSpPr>
          <p:cNvPr id="8" name="TextBox 7">
            <a:extLst>
              <a:ext uri="{FF2B5EF4-FFF2-40B4-BE49-F238E27FC236}">
                <a16:creationId xmlns:a16="http://schemas.microsoft.com/office/drawing/2014/main" id="{5DB46B32-9B8C-3759-134B-856F765A7359}"/>
              </a:ext>
            </a:extLst>
          </p:cNvPr>
          <p:cNvSpPr txBox="1"/>
          <p:nvPr/>
        </p:nvSpPr>
        <p:spPr>
          <a:xfrm>
            <a:off x="7028373" y="943928"/>
            <a:ext cx="4802444" cy="5632311"/>
          </a:xfrm>
          <a:prstGeom prst="rect">
            <a:avLst/>
          </a:prstGeom>
          <a:noFill/>
        </p:spPr>
        <p:txBody>
          <a:bodyPr wrap="square">
            <a:spAutoFit/>
          </a:bodyPr>
          <a:lstStyle/>
          <a:p>
            <a:r>
              <a:rPr lang="en-US" sz="3600" dirty="0">
                <a:solidFill>
                  <a:schemeClr val="accent4">
                    <a:lumMod val="20000"/>
                    <a:lumOff val="80000"/>
                  </a:schemeClr>
                </a:solidFill>
                <a:effectLst>
                  <a:outerShdw blurRad="38100" dist="38100" dir="2700000" algn="tl">
                    <a:srgbClr val="000000">
                      <a:alpha val="43137"/>
                    </a:srgbClr>
                  </a:outerShdw>
                </a:effectLst>
              </a:rPr>
              <a:t>Real progress depends upon deep work, advocacy, and dialogue that plumbs our values, causing an evolution of consciousness that transforms the way we perceive our world and our role in it. This is a lifelong task.</a:t>
            </a:r>
          </a:p>
        </p:txBody>
      </p:sp>
      <p:pic>
        <p:nvPicPr>
          <p:cNvPr id="13316" name="Picture 4" descr="Indigo Bunting, Windsor CT">
            <a:extLst>
              <a:ext uri="{FF2B5EF4-FFF2-40B4-BE49-F238E27FC236}">
                <a16:creationId xmlns:a16="http://schemas.microsoft.com/office/drawing/2014/main" id="{76493FB0-3FBF-9D99-3BB5-6107EE4AB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121"/>
          <a:stretch/>
        </p:blipFill>
        <p:spPr bwMode="auto">
          <a:xfrm>
            <a:off x="-2135444" y="-74680"/>
            <a:ext cx="8495071" cy="83927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C460352-4A93-E31E-8C1A-278588C3C804}"/>
              </a:ext>
            </a:extLst>
          </p:cNvPr>
          <p:cNvSpPr txBox="1"/>
          <p:nvPr/>
        </p:nvSpPr>
        <p:spPr>
          <a:xfrm>
            <a:off x="3425543" y="15956"/>
            <a:ext cx="7462684" cy="1015663"/>
          </a:xfrm>
          <a:prstGeom prst="rect">
            <a:avLst/>
          </a:prstGeom>
          <a:noFill/>
        </p:spPr>
        <p:txBody>
          <a:bodyPr wrap="square">
            <a:spAutoFit/>
          </a:bodyPr>
          <a:lstStyle/>
          <a:p>
            <a:r>
              <a:rPr lang="en-US" sz="6000" dirty="0">
                <a:solidFill>
                  <a:schemeClr val="accent4">
                    <a:lumMod val="20000"/>
                    <a:lumOff val="80000"/>
                  </a:schemeClr>
                </a:solidFill>
                <a:effectLst>
                  <a:outerShdw blurRad="38100" dist="38100" dir="2700000" algn="tl">
                    <a:srgbClr val="000000">
                      <a:alpha val="43137"/>
                    </a:srgbClr>
                  </a:outerShdw>
                </a:effectLst>
              </a:rPr>
              <a:t>ENDURANCE</a:t>
            </a:r>
            <a:endParaRPr lang="en-US" sz="6000" dirty="0">
              <a:solidFill>
                <a:schemeClr val="accent4">
                  <a:lumMod val="20000"/>
                  <a:lumOff val="80000"/>
                </a:schemeClr>
              </a:solidFill>
            </a:endParaRPr>
          </a:p>
        </p:txBody>
      </p:sp>
    </p:spTree>
    <p:extLst>
      <p:ext uri="{BB962C8B-B14F-4D97-AF65-F5344CB8AC3E}">
        <p14:creationId xmlns:p14="http://schemas.microsoft.com/office/powerpoint/2010/main" val="17328709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0DC3EC-1AC1-8A6D-DDF0-F8DCF0503537}"/>
              </a:ext>
            </a:extLst>
          </p:cNvPr>
          <p:cNvSpPr txBox="1"/>
          <p:nvPr/>
        </p:nvSpPr>
        <p:spPr>
          <a:xfrm>
            <a:off x="95252" y="5764172"/>
            <a:ext cx="6096000" cy="307777"/>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pic>
        <p:nvPicPr>
          <p:cNvPr id="10242" name="Picture 2" descr="Swainson's Thrush, Windsor CT">
            <a:extLst>
              <a:ext uri="{FF2B5EF4-FFF2-40B4-BE49-F238E27FC236}">
                <a16:creationId xmlns:a16="http://schemas.microsoft.com/office/drawing/2014/main" id="{1D005D44-FB6E-8684-7BFF-BDD3278B5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6926"/>
            <a:ext cx="14973300" cy="9987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768A3C-CE68-2BE4-788D-BAF5C87E446B}"/>
              </a:ext>
            </a:extLst>
          </p:cNvPr>
          <p:cNvSpPr txBox="1"/>
          <p:nvPr/>
        </p:nvSpPr>
        <p:spPr>
          <a:xfrm>
            <a:off x="0" y="4640788"/>
            <a:ext cx="15633290" cy="2862322"/>
          </a:xfrm>
          <a:prstGeom prst="rect">
            <a:avLst/>
          </a:prstGeom>
          <a:solidFill>
            <a:schemeClr val="accent6">
              <a:lumMod val="50000"/>
              <a:alpha val="58000"/>
            </a:schemeClr>
          </a:solidFill>
        </p:spPr>
        <p:txBody>
          <a:bodyPr wrap="square">
            <a:spAutoFit/>
          </a:bodyPr>
          <a:lstStyle/>
          <a:p>
            <a:pPr lvl="1"/>
            <a:endParaRPr lang="en-US" sz="6000" b="0" u="none" strike="noStrike" dirty="0">
              <a:solidFill>
                <a:schemeClr val="accent4">
                  <a:lumMod val="20000"/>
                  <a:lumOff val="80000"/>
                </a:schemeClr>
              </a:solidFill>
              <a:effectLst/>
              <a:latin typeface="Arial" panose="020B0604020202020204" pitchFamily="34" charset="0"/>
            </a:endParaRPr>
          </a:p>
          <a:p>
            <a:pPr lvl="1"/>
            <a:r>
              <a:rPr lang="en-US" sz="6000" b="0" u="none" strike="noStrike" dirty="0">
                <a:solidFill>
                  <a:schemeClr val="accent4">
                    <a:lumMod val="20000"/>
                    <a:lumOff val="80000"/>
                  </a:schemeClr>
                </a:solidFill>
                <a:effectLst/>
                <a:latin typeface="Arial" panose="020B0604020202020204" pitchFamily="34" charset="0"/>
              </a:rPr>
              <a:t>					Imagine…</a:t>
            </a:r>
          </a:p>
          <a:p>
            <a:pPr lvl="1"/>
            <a:endParaRPr lang="en-US" sz="6000" dirty="0">
              <a:solidFill>
                <a:schemeClr val="accent4">
                  <a:lumMod val="20000"/>
                  <a:lumOff val="80000"/>
                </a:schemeClr>
              </a:solidFill>
            </a:endParaRPr>
          </a:p>
        </p:txBody>
      </p:sp>
    </p:spTree>
    <p:extLst>
      <p:ext uri="{BB962C8B-B14F-4D97-AF65-F5344CB8AC3E}">
        <p14:creationId xmlns:p14="http://schemas.microsoft.com/office/powerpoint/2010/main" val="219249850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orthern Flicker, Windsor CT">
            <a:extLst>
              <a:ext uri="{FF2B5EF4-FFF2-40B4-BE49-F238E27FC236}">
                <a16:creationId xmlns:a16="http://schemas.microsoft.com/office/drawing/2014/main" id="{BFE4BF52-0F3D-24B5-C57B-99F370F14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0"/>
            <a:ext cx="857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0DC3EC-1AC1-8A6D-DDF0-F8DCF0503537}"/>
              </a:ext>
            </a:extLst>
          </p:cNvPr>
          <p:cNvSpPr txBox="1"/>
          <p:nvPr/>
        </p:nvSpPr>
        <p:spPr>
          <a:xfrm>
            <a:off x="-1047750" y="2114013"/>
            <a:ext cx="6096000" cy="307777"/>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sp>
        <p:nvSpPr>
          <p:cNvPr id="3" name="TextBox 2">
            <a:extLst>
              <a:ext uri="{FF2B5EF4-FFF2-40B4-BE49-F238E27FC236}">
                <a16:creationId xmlns:a16="http://schemas.microsoft.com/office/drawing/2014/main" id="{C4FDEBBE-22D2-6618-50F9-C4564812670B}"/>
              </a:ext>
            </a:extLst>
          </p:cNvPr>
          <p:cNvSpPr txBox="1"/>
          <p:nvPr/>
        </p:nvSpPr>
        <p:spPr>
          <a:xfrm>
            <a:off x="228599" y="2421790"/>
            <a:ext cx="4819651" cy="4739759"/>
          </a:xfrm>
          <a:prstGeom prst="rect">
            <a:avLst/>
          </a:prstGeom>
          <a:solidFill>
            <a:schemeClr val="tx2">
              <a:lumMod val="60000"/>
              <a:lumOff val="40000"/>
            </a:schemeClr>
          </a:solidFill>
        </p:spPr>
        <p:txBody>
          <a:bodyPr wrap="square">
            <a:spAutoFit/>
          </a:bodyPr>
          <a:lstStyle/>
          <a:p>
            <a:pPr rtl="0">
              <a:spcBef>
                <a:spcPts val="1200"/>
              </a:spcBef>
              <a:spcAft>
                <a:spcPts val="1200"/>
              </a:spcAft>
            </a:pPr>
            <a:endParaRPr lang="en-US" sz="3200" b="0" i="1" u="none" strike="noStrike" dirty="0">
              <a:effectLst>
                <a:outerShdw blurRad="38100" dist="38100" dir="2700000" algn="tl">
                  <a:srgbClr val="000000">
                    <a:alpha val="43137"/>
                  </a:srgbClr>
                </a:outerShdw>
              </a:effectLst>
              <a:latin typeface="Arial" panose="020B0604020202020204" pitchFamily="34" charset="0"/>
            </a:endParaRPr>
          </a:p>
          <a:p>
            <a:pPr rtl="0">
              <a:spcBef>
                <a:spcPts val="1200"/>
              </a:spcBef>
              <a:spcAft>
                <a:spcPts val="1200"/>
              </a:spcAft>
            </a:pPr>
            <a:r>
              <a:rPr lang="en-US" sz="3200" b="0" i="1" u="none" strike="noStrike" dirty="0">
                <a:effectLst>
                  <a:outerShdw blurRad="38100" dist="38100" dir="2700000" algn="tl">
                    <a:srgbClr val="000000">
                      <a:alpha val="43137"/>
                    </a:srgbClr>
                  </a:outerShdw>
                </a:effectLst>
                <a:latin typeface="Arial" panose="020B0604020202020204" pitchFamily="34" charset="0"/>
              </a:rPr>
              <a:t>We believe Quakers are already equipped to dismantle the drivers of our climate and biodiversity crises. 	</a:t>
            </a:r>
          </a:p>
          <a:p>
            <a:pPr rtl="0">
              <a:spcBef>
                <a:spcPts val="1200"/>
              </a:spcBef>
              <a:spcAft>
                <a:spcPts val="1200"/>
              </a:spcAft>
            </a:pPr>
            <a:r>
              <a:rPr lang="en-US" sz="3200" b="0" i="1" u="none" strike="noStrike" dirty="0">
                <a:effectLst>
                  <a:outerShdw blurRad="38100" dist="38100" dir="2700000" algn="tl">
                    <a:srgbClr val="000000">
                      <a:alpha val="43137"/>
                    </a:srgbClr>
                  </a:outerShdw>
                </a:effectLst>
                <a:latin typeface="Arial" panose="020B0604020202020204" pitchFamily="34" charset="0"/>
              </a:rPr>
              <a:t>          </a:t>
            </a:r>
          </a:p>
          <a:p>
            <a:pPr rtl="0">
              <a:spcBef>
                <a:spcPts val="1200"/>
              </a:spcBef>
              <a:spcAft>
                <a:spcPts val="1200"/>
              </a:spcAft>
            </a:pPr>
            <a:endParaRPr lang="en-US" dirty="0"/>
          </a:p>
        </p:txBody>
      </p:sp>
      <p:sp>
        <p:nvSpPr>
          <p:cNvPr id="8" name="TextBox 7">
            <a:extLst>
              <a:ext uri="{FF2B5EF4-FFF2-40B4-BE49-F238E27FC236}">
                <a16:creationId xmlns:a16="http://schemas.microsoft.com/office/drawing/2014/main" id="{69FD2E68-F8BA-F9A1-1E21-2871CF01CE8A}"/>
              </a:ext>
            </a:extLst>
          </p:cNvPr>
          <p:cNvSpPr txBox="1"/>
          <p:nvPr/>
        </p:nvSpPr>
        <p:spPr>
          <a:xfrm>
            <a:off x="228599" y="5732502"/>
            <a:ext cx="13392151" cy="1815882"/>
          </a:xfrm>
          <a:prstGeom prst="rect">
            <a:avLst/>
          </a:prstGeom>
          <a:solidFill>
            <a:schemeClr val="tx2">
              <a:lumMod val="60000"/>
              <a:lumOff val="40000"/>
            </a:schemeClr>
          </a:solidFill>
        </p:spPr>
        <p:txBody>
          <a:bodyPr wrap="square">
            <a:spAutoFit/>
          </a:bodyPr>
          <a:lstStyle/>
          <a:p>
            <a:r>
              <a:rPr lang="en-US" sz="4000" i="1" dirty="0">
                <a:effectLst>
                  <a:outerShdw blurRad="38100" dist="38100" dir="2700000" algn="tl">
                    <a:srgbClr val="000000">
                      <a:alpha val="43137"/>
                    </a:srgbClr>
                  </a:outerShdw>
                </a:effectLst>
                <a:latin typeface="Arial" panose="020B0604020202020204" pitchFamily="34" charset="0"/>
              </a:rPr>
              <a:t>H</a:t>
            </a:r>
            <a:r>
              <a:rPr lang="en-US" sz="4000" b="0" i="1" u="none" strike="noStrike" dirty="0">
                <a:effectLst>
                  <a:outerShdw blurRad="38100" dist="38100" dir="2700000" algn="tl">
                    <a:srgbClr val="000000">
                      <a:alpha val="43137"/>
                    </a:srgbClr>
                  </a:outerShdw>
                </a:effectLst>
                <a:latin typeface="Arial" panose="020B0604020202020204" pitchFamily="34" charset="0"/>
              </a:rPr>
              <a:t>ow do we become a catalyst for a </a:t>
            </a:r>
            <a:r>
              <a:rPr lang="en-US" sz="4000" b="0" i="1" u="none" strike="noStrike" dirty="0">
                <a:solidFill>
                  <a:schemeClr val="bg1"/>
                </a:solidFill>
                <a:effectLst>
                  <a:outerShdw blurRad="38100" dist="38100" dir="2700000" algn="tl">
                    <a:srgbClr val="000000">
                      <a:alpha val="43137"/>
                    </a:srgbClr>
                  </a:outerShdw>
                </a:effectLst>
                <a:latin typeface="Arial" panose="020B0604020202020204" pitchFamily="34" charset="0"/>
              </a:rPr>
              <a:t>cultural shift</a:t>
            </a:r>
            <a:r>
              <a:rPr lang="en-US" sz="4000" b="0" i="1" u="none" strike="noStrike" dirty="0">
                <a:effectLst>
                  <a:outerShdw blurRad="38100" dist="38100" dir="2700000" algn="tl">
                    <a:srgbClr val="000000">
                      <a:alpha val="43137"/>
                    </a:srgbClr>
                  </a:outerShdw>
                </a:effectLst>
                <a:latin typeface="Arial" panose="020B0604020202020204" pitchFamily="34" charset="0"/>
              </a:rPr>
              <a:t>? </a:t>
            </a:r>
          </a:p>
          <a:p>
            <a:endParaRPr lang="en-US" sz="3600" i="1" dirty="0">
              <a:effectLst>
                <a:outerShdw blurRad="38100" dist="38100" dir="2700000" algn="tl">
                  <a:srgbClr val="000000">
                    <a:alpha val="43137"/>
                  </a:srgbClr>
                </a:outerShdw>
              </a:effectLst>
              <a:latin typeface="Arial" panose="020B0604020202020204" pitchFamily="34" charset="0"/>
            </a:endParaRPr>
          </a:p>
          <a:p>
            <a:endParaRPr lang="en-US" sz="3600" dirty="0"/>
          </a:p>
        </p:txBody>
      </p:sp>
      <p:pic>
        <p:nvPicPr>
          <p:cNvPr id="9" name="Picture 2" descr="Northern Flicker, Windsor CT">
            <a:extLst>
              <a:ext uri="{FF2B5EF4-FFF2-40B4-BE49-F238E27FC236}">
                <a16:creationId xmlns:a16="http://schemas.microsoft.com/office/drawing/2014/main" id="{E4E37169-AC5E-5353-F010-476D829B3D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68000" b="569"/>
          <a:stretch/>
        </p:blipFill>
        <p:spPr bwMode="auto">
          <a:xfrm>
            <a:off x="0" y="-10292690"/>
            <a:ext cx="5133974" cy="1276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22881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0DC3EC-1AC1-8A6D-DDF0-F8DCF0503537}"/>
              </a:ext>
            </a:extLst>
          </p:cNvPr>
          <p:cNvSpPr txBox="1"/>
          <p:nvPr/>
        </p:nvSpPr>
        <p:spPr>
          <a:xfrm>
            <a:off x="-855406" y="0"/>
            <a:ext cx="7435227" cy="1036109"/>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pic>
        <p:nvPicPr>
          <p:cNvPr id="8194" name="Picture 2" descr="Tree Swallow, Windsor CT">
            <a:extLst>
              <a:ext uri="{FF2B5EF4-FFF2-40B4-BE49-F238E27FC236}">
                <a16:creationId xmlns:a16="http://schemas.microsoft.com/office/drawing/2014/main" id="{6A8CC58E-1565-EAF1-F1CB-3D8D56D49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870" y="0"/>
            <a:ext cx="1026694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900513-1970-4BB1-F936-D45914B6819F}"/>
              </a:ext>
            </a:extLst>
          </p:cNvPr>
          <p:cNvSpPr txBox="1"/>
          <p:nvPr/>
        </p:nvSpPr>
        <p:spPr>
          <a:xfrm>
            <a:off x="1681315" y="174395"/>
            <a:ext cx="6253317" cy="830997"/>
          </a:xfrm>
          <a:prstGeom prst="rect">
            <a:avLst/>
          </a:prstGeom>
          <a:noFill/>
        </p:spPr>
        <p:txBody>
          <a:bodyPr wrap="square">
            <a:spAutoFit/>
          </a:bodyPr>
          <a:lstStyle/>
          <a:p>
            <a:r>
              <a:rPr lang="en-US" sz="4400" b="1" i="0" u="none" strike="noStrike" dirty="0">
                <a:solidFill>
                  <a:srgbClr val="C8C7DF"/>
                </a:solidFill>
                <a:effectLst>
                  <a:outerShdw blurRad="38100" dist="38100" dir="2700000" algn="tl">
                    <a:srgbClr val="000000">
                      <a:alpha val="43137"/>
                    </a:srgbClr>
                  </a:outerShdw>
                </a:effectLst>
                <a:latin typeface="Arial" panose="020B0604020202020204" pitchFamily="34" charset="0"/>
              </a:rPr>
              <a:t>…an  </a:t>
            </a:r>
            <a:r>
              <a:rPr lang="en-US" sz="4800" b="1" i="0" u="none" strike="noStrike" dirty="0">
                <a:solidFill>
                  <a:schemeClr val="accent5">
                    <a:lumMod val="50000"/>
                  </a:schemeClr>
                </a:solidFill>
                <a:effectLst>
                  <a:outerShdw blurRad="38100" dist="38100" dir="2700000" algn="tl">
                    <a:srgbClr val="000000">
                      <a:alpha val="43137"/>
                    </a:srgbClr>
                  </a:outerShdw>
                </a:effectLst>
                <a:latin typeface="Arial" panose="020B0604020202020204" pitchFamily="34" charset="0"/>
              </a:rPr>
              <a:t>Earth restored.</a:t>
            </a:r>
            <a:endParaRPr lang="en-US" sz="4800"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956703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urning Dove, Windsor CT">
            <a:extLst>
              <a:ext uri="{FF2B5EF4-FFF2-40B4-BE49-F238E27FC236}">
                <a16:creationId xmlns:a16="http://schemas.microsoft.com/office/drawing/2014/main" id="{7DF4562F-E934-87D0-F0BE-4020296CA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83" t="-2631"/>
          <a:stretch/>
        </p:blipFill>
        <p:spPr bwMode="auto">
          <a:xfrm>
            <a:off x="5181600" y="-1356804"/>
            <a:ext cx="10836994" cy="9571608"/>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0DC3EC-1AC1-8A6D-DDF0-F8DCF0503537}"/>
              </a:ext>
            </a:extLst>
          </p:cNvPr>
          <p:cNvSpPr txBox="1"/>
          <p:nvPr/>
        </p:nvSpPr>
        <p:spPr>
          <a:xfrm>
            <a:off x="-914400" y="2155204"/>
            <a:ext cx="6096000" cy="307777"/>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sp>
        <p:nvSpPr>
          <p:cNvPr id="5" name="TextBox 4">
            <a:extLst>
              <a:ext uri="{FF2B5EF4-FFF2-40B4-BE49-F238E27FC236}">
                <a16:creationId xmlns:a16="http://schemas.microsoft.com/office/drawing/2014/main" id="{9333E5D4-29A5-E5DF-E220-B2B770B3A0F0}"/>
              </a:ext>
            </a:extLst>
          </p:cNvPr>
          <p:cNvSpPr txBox="1"/>
          <p:nvPr/>
        </p:nvSpPr>
        <p:spPr>
          <a:xfrm>
            <a:off x="209550" y="366623"/>
            <a:ext cx="4972049" cy="6093976"/>
          </a:xfrm>
          <a:prstGeom prst="rect">
            <a:avLst/>
          </a:prstGeom>
          <a:noFill/>
        </p:spPr>
        <p:txBody>
          <a:bodyPr wrap="square">
            <a:spAutoFit/>
          </a:bodyPr>
          <a:lstStyle/>
          <a:p>
            <a:pPr rtl="0">
              <a:spcBef>
                <a:spcPts val="0"/>
              </a:spcBef>
              <a:spcAft>
                <a:spcPts val="0"/>
              </a:spcAft>
            </a:pPr>
            <a:r>
              <a:rPr lang="en-US" sz="5400" b="0" i="0" u="none" strike="noStrike" dirty="0">
                <a:solidFill>
                  <a:schemeClr val="bg1">
                    <a:lumMod val="95000"/>
                  </a:schemeClr>
                </a:solidFill>
                <a:effectLst>
                  <a:outerShdw blurRad="38100" dist="38100" dir="2700000" algn="tl">
                    <a:srgbClr val="000000">
                      <a:alpha val="43137"/>
                    </a:srgbClr>
                  </a:outerShdw>
                </a:effectLst>
                <a:latin typeface="Arial" panose="020B0604020202020204" pitchFamily="34" charset="0"/>
              </a:rPr>
              <a:t>EMERGE </a:t>
            </a:r>
            <a:r>
              <a:rPr lang="en-US" sz="4800" b="0" i="0" u="none" strike="noStrike" dirty="0">
                <a:solidFill>
                  <a:schemeClr val="bg1">
                    <a:lumMod val="95000"/>
                  </a:schemeClr>
                </a:solidFill>
                <a:effectLst/>
                <a:latin typeface="Arial" panose="020B0604020202020204" pitchFamily="34" charset="0"/>
              </a:rPr>
              <a:t>is a touchstone. </a:t>
            </a:r>
          </a:p>
          <a:p>
            <a:pPr rtl="0">
              <a:spcBef>
                <a:spcPts val="0"/>
              </a:spcBef>
              <a:spcAft>
                <a:spcPts val="0"/>
              </a:spcAft>
            </a:pPr>
            <a:endParaRPr lang="en-US" sz="4800" dirty="0">
              <a:solidFill>
                <a:schemeClr val="bg1">
                  <a:lumMod val="95000"/>
                </a:schemeClr>
              </a:solidFill>
              <a:latin typeface="Arial" panose="020B0604020202020204" pitchFamily="34" charset="0"/>
            </a:endParaRPr>
          </a:p>
          <a:p>
            <a:pPr rtl="0">
              <a:spcBef>
                <a:spcPts val="0"/>
              </a:spcBef>
              <a:spcAft>
                <a:spcPts val="0"/>
              </a:spcAft>
            </a:pPr>
            <a:r>
              <a:rPr lang="en-US" sz="4800" b="0" i="0" u="none" strike="noStrike" dirty="0">
                <a:solidFill>
                  <a:schemeClr val="bg1">
                    <a:lumMod val="95000"/>
                  </a:schemeClr>
                </a:solidFill>
                <a:effectLst/>
                <a:latin typeface="Arial" panose="020B0604020202020204" pitchFamily="34" charset="0"/>
              </a:rPr>
              <a:t>It guides inquiry in our own hearts, </a:t>
            </a:r>
          </a:p>
          <a:p>
            <a:pPr rtl="0">
              <a:spcBef>
                <a:spcPts val="0"/>
              </a:spcBef>
              <a:spcAft>
                <a:spcPts val="0"/>
              </a:spcAft>
            </a:pPr>
            <a:r>
              <a:rPr lang="en-US" sz="4800" b="0" i="0" u="none" strike="noStrike" dirty="0">
                <a:solidFill>
                  <a:schemeClr val="bg1">
                    <a:lumMod val="95000"/>
                  </a:schemeClr>
                </a:solidFill>
                <a:effectLst/>
                <a:latin typeface="Arial" panose="020B0604020202020204" pitchFamily="34" charset="0"/>
              </a:rPr>
              <a:t>in each other, </a:t>
            </a:r>
          </a:p>
          <a:p>
            <a:pPr rtl="0">
              <a:spcBef>
                <a:spcPts val="0"/>
              </a:spcBef>
              <a:spcAft>
                <a:spcPts val="0"/>
              </a:spcAft>
            </a:pPr>
            <a:r>
              <a:rPr lang="en-US" sz="4800" b="0" i="0" u="none" strike="noStrike" dirty="0">
                <a:solidFill>
                  <a:schemeClr val="bg1">
                    <a:lumMod val="95000"/>
                  </a:schemeClr>
                </a:solidFill>
                <a:effectLst/>
                <a:latin typeface="Arial" panose="020B0604020202020204" pitchFamily="34" charset="0"/>
              </a:rPr>
              <a:t>and together. </a:t>
            </a:r>
            <a:endParaRPr lang="en-US" sz="4800" dirty="0">
              <a:solidFill>
                <a:schemeClr val="bg1">
                  <a:lumMod val="95000"/>
                </a:schemeClr>
              </a:solidFill>
            </a:endParaRPr>
          </a:p>
        </p:txBody>
      </p:sp>
    </p:spTree>
    <p:extLst>
      <p:ext uri="{BB962C8B-B14F-4D97-AF65-F5344CB8AC3E}">
        <p14:creationId xmlns:p14="http://schemas.microsoft.com/office/powerpoint/2010/main" val="165541865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60CD1-BA03-735A-4F37-FB9D6C34C398}"/>
              </a:ext>
            </a:extLst>
          </p:cNvPr>
          <p:cNvSpPr txBox="1"/>
          <p:nvPr/>
        </p:nvSpPr>
        <p:spPr>
          <a:xfrm>
            <a:off x="-1960307" y="4152900"/>
            <a:ext cx="7675307" cy="1276350"/>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sp>
        <p:nvSpPr>
          <p:cNvPr id="4" name="TextBox 3">
            <a:extLst>
              <a:ext uri="{FF2B5EF4-FFF2-40B4-BE49-F238E27FC236}">
                <a16:creationId xmlns:a16="http://schemas.microsoft.com/office/drawing/2014/main" id="{760DC3EC-1AC1-8A6D-DDF0-F8DCF0503537}"/>
              </a:ext>
            </a:extLst>
          </p:cNvPr>
          <p:cNvSpPr txBox="1"/>
          <p:nvPr/>
        </p:nvSpPr>
        <p:spPr>
          <a:xfrm>
            <a:off x="-1447799" y="386416"/>
            <a:ext cx="7998124" cy="1276350"/>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pic>
        <p:nvPicPr>
          <p:cNvPr id="8194" name="Picture 2" descr="Tree Swallow, Windsor CT">
            <a:extLst>
              <a:ext uri="{FF2B5EF4-FFF2-40B4-BE49-F238E27FC236}">
                <a16:creationId xmlns:a16="http://schemas.microsoft.com/office/drawing/2014/main" id="{6A8CC58E-1565-EAF1-F1CB-3D8D56D49A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13"/>
          <a:stretch/>
        </p:blipFill>
        <p:spPr bwMode="auto">
          <a:xfrm>
            <a:off x="5715000" y="0"/>
            <a:ext cx="880766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900513-1970-4BB1-F936-D45914B6819F}"/>
              </a:ext>
            </a:extLst>
          </p:cNvPr>
          <p:cNvSpPr txBox="1"/>
          <p:nvPr/>
        </p:nvSpPr>
        <p:spPr>
          <a:xfrm>
            <a:off x="381000" y="190500"/>
            <a:ext cx="5714999" cy="6370975"/>
          </a:xfrm>
          <a:prstGeom prst="rect">
            <a:avLst/>
          </a:prstGeom>
          <a:noFill/>
        </p:spPr>
        <p:txBody>
          <a:bodyPr wrap="square">
            <a:spAutoFit/>
          </a:bodyPr>
          <a:lstStyle/>
          <a:p>
            <a:endParaRPr lang="en-US" sz="4400" b="1" i="0" u="none" strike="noStrike" dirty="0">
              <a:solidFill>
                <a:srgbClr val="C8C7DF"/>
              </a:solidFill>
              <a:effectLst>
                <a:outerShdw blurRad="38100" dist="38100" dir="2700000" algn="tl">
                  <a:srgbClr val="000000">
                    <a:alpha val="43137"/>
                  </a:srgbClr>
                </a:outerShdw>
              </a:effectLst>
              <a:latin typeface="Arial" panose="020B0604020202020204" pitchFamily="34" charset="0"/>
            </a:endParaRPr>
          </a:p>
          <a:p>
            <a:r>
              <a:rPr lang="en-US" sz="4400" b="1" i="0" u="none" strike="noStrike" dirty="0">
                <a:solidFill>
                  <a:srgbClr val="C8C7DF"/>
                </a:solidFill>
                <a:effectLst>
                  <a:outerShdw blurRad="38100" dist="38100" dir="2700000" algn="tl">
                    <a:srgbClr val="000000">
                      <a:alpha val="43137"/>
                    </a:srgbClr>
                  </a:outerShdw>
                </a:effectLst>
                <a:latin typeface="Arial" panose="020B0604020202020204" pitchFamily="34" charset="0"/>
              </a:rPr>
              <a:t>Production: </a:t>
            </a:r>
          </a:p>
          <a:p>
            <a:endParaRPr lang="en-US" sz="4400" b="1" i="0" u="none" strike="noStrike" dirty="0">
              <a:solidFill>
                <a:srgbClr val="C8C7DF"/>
              </a:solidFill>
              <a:effectLst>
                <a:outerShdw blurRad="38100" dist="38100" dir="2700000" algn="tl">
                  <a:srgbClr val="000000">
                    <a:alpha val="43137"/>
                  </a:srgbClr>
                </a:outerShdw>
              </a:effectLst>
              <a:latin typeface="Arial" panose="020B0604020202020204" pitchFamily="34" charset="0"/>
            </a:endParaRPr>
          </a:p>
          <a:p>
            <a:r>
              <a:rPr lang="en-US" sz="3600" b="1" i="0" u="none" strike="noStrike" dirty="0">
                <a:solidFill>
                  <a:srgbClr val="C8C7DF"/>
                </a:solidFill>
                <a:effectLst>
                  <a:outerShdw blurRad="38100" dist="38100" dir="2700000" algn="tl">
                    <a:srgbClr val="000000">
                      <a:alpha val="43137"/>
                    </a:srgbClr>
                  </a:outerShdw>
                </a:effectLst>
                <a:latin typeface="Arial" panose="020B0604020202020204" pitchFamily="34" charset="0"/>
              </a:rPr>
              <a:t>Radnor Meeting </a:t>
            </a:r>
          </a:p>
          <a:p>
            <a:r>
              <a:rPr lang="en-US" sz="3600" b="1" i="0" u="none" strike="noStrike" dirty="0">
                <a:solidFill>
                  <a:srgbClr val="C8C7DF"/>
                </a:solidFill>
                <a:effectLst>
                  <a:outerShdw blurRad="38100" dist="38100" dir="2700000" algn="tl">
                    <a:srgbClr val="000000">
                      <a:alpha val="43137"/>
                    </a:srgbClr>
                  </a:outerShdw>
                </a:effectLst>
                <a:latin typeface="Arial" panose="020B0604020202020204" pitchFamily="34" charset="0"/>
              </a:rPr>
              <a:t>Climate Action Committee and Friends</a:t>
            </a:r>
          </a:p>
          <a:p>
            <a:endParaRPr lang="en-US" sz="4400" b="1" i="0" u="none" strike="noStrike" dirty="0">
              <a:solidFill>
                <a:srgbClr val="C8C7DF"/>
              </a:solidFill>
              <a:effectLst>
                <a:outerShdw blurRad="38100" dist="38100" dir="2700000" algn="tl">
                  <a:srgbClr val="000000">
                    <a:alpha val="43137"/>
                  </a:srgbClr>
                </a:outerShdw>
              </a:effectLst>
              <a:latin typeface="Arial" panose="020B0604020202020204" pitchFamily="34" charset="0"/>
            </a:endParaRPr>
          </a:p>
          <a:p>
            <a:r>
              <a:rPr lang="en-US" sz="4400" b="1" dirty="0">
                <a:solidFill>
                  <a:srgbClr val="C8C7DF"/>
                </a:solidFill>
                <a:effectLst>
                  <a:outerShdw blurRad="38100" dist="38100" dir="2700000" algn="tl">
                    <a:srgbClr val="000000">
                      <a:alpha val="43137"/>
                    </a:srgbClr>
                  </a:outerShdw>
                </a:effectLst>
                <a:latin typeface="Arial" panose="020B0604020202020204" pitchFamily="34" charset="0"/>
              </a:rPr>
              <a:t>Photography:</a:t>
            </a:r>
          </a:p>
          <a:p>
            <a:endParaRPr lang="en-US" sz="4400" b="1" dirty="0">
              <a:solidFill>
                <a:srgbClr val="C8C7DF"/>
              </a:solidFill>
              <a:effectLst>
                <a:outerShdw blurRad="38100" dist="38100" dir="2700000" algn="tl">
                  <a:srgbClr val="000000">
                    <a:alpha val="43137"/>
                  </a:srgbClr>
                </a:outerShdw>
              </a:effectLst>
              <a:latin typeface="Arial" panose="020B0604020202020204" pitchFamily="34" charset="0"/>
            </a:endParaRPr>
          </a:p>
          <a:p>
            <a:r>
              <a:rPr lang="en-US" sz="3600" b="1" dirty="0">
                <a:solidFill>
                  <a:srgbClr val="C8C7DF"/>
                </a:solidFill>
                <a:effectLst>
                  <a:outerShdw blurRad="38100" dist="38100" dir="2700000" algn="tl">
                    <a:srgbClr val="000000">
                      <a:alpha val="43137"/>
                    </a:srgbClr>
                  </a:outerShdw>
                </a:effectLst>
                <a:latin typeface="Arial" panose="020B0604020202020204" pitchFamily="34" charset="0"/>
              </a:rPr>
              <a:t>Michael Zager</a:t>
            </a:r>
            <a:endParaRPr lang="en-US" sz="3600"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941741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mmon Grackle, Windsor CT">
            <a:extLst>
              <a:ext uri="{FF2B5EF4-FFF2-40B4-BE49-F238E27FC236}">
                <a16:creationId xmlns:a16="http://schemas.microsoft.com/office/drawing/2014/main" id="{F9CA27FA-6927-9BB9-D7BF-3F06EABB24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507"/>
          <a:stretch/>
        </p:blipFill>
        <p:spPr bwMode="auto">
          <a:xfrm>
            <a:off x="-6362700" y="3683"/>
            <a:ext cx="10744199" cy="3555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0DC3EC-1AC1-8A6D-DDF0-F8DCF0503537}"/>
              </a:ext>
            </a:extLst>
          </p:cNvPr>
          <p:cNvSpPr txBox="1"/>
          <p:nvPr/>
        </p:nvSpPr>
        <p:spPr>
          <a:xfrm>
            <a:off x="-1" y="6071949"/>
            <a:ext cx="6096000" cy="307777"/>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pic>
        <p:nvPicPr>
          <p:cNvPr id="2050" name="Picture 2" descr="Common Grackle, Windsor CT">
            <a:extLst>
              <a:ext uri="{FF2B5EF4-FFF2-40B4-BE49-F238E27FC236}">
                <a16:creationId xmlns:a16="http://schemas.microsoft.com/office/drawing/2014/main" id="{24340620-0B40-44FC-5D19-EF4A00660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1" y="-2417884"/>
            <a:ext cx="10744199" cy="10616965"/>
          </a:xfrm>
          <a:prstGeom prst="rect">
            <a:avLst/>
          </a:prstGeom>
          <a:noFill/>
          <a:effectLst>
            <a:softEdge rad="5588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FDEBBE-22D2-6618-50F9-C4564812670B}"/>
              </a:ext>
            </a:extLst>
          </p:cNvPr>
          <p:cNvSpPr txBox="1"/>
          <p:nvPr/>
        </p:nvSpPr>
        <p:spPr>
          <a:xfrm>
            <a:off x="0" y="3559565"/>
            <a:ext cx="12192001" cy="3785652"/>
          </a:xfrm>
          <a:prstGeom prst="rect">
            <a:avLst/>
          </a:prstGeom>
          <a:solidFill>
            <a:srgbClr val="00B0F0"/>
          </a:solidFill>
        </p:spPr>
        <p:txBody>
          <a:bodyPr wrap="square">
            <a:spAutoFit/>
          </a:bodyPr>
          <a:lstStyle/>
          <a:p>
            <a:pPr lvl="1">
              <a:spcBef>
                <a:spcPts val="1200"/>
              </a:spcBef>
              <a:spcAft>
                <a:spcPts val="1200"/>
              </a:spcAft>
            </a:pPr>
            <a:r>
              <a:rPr lang="en-US" sz="4400" b="0" i="1" u="none" strike="noStrike" dirty="0">
                <a:effectLst>
                  <a:outerShdw blurRad="38100" dist="38100" dir="2700000" algn="tl">
                    <a:srgbClr val="000000">
                      <a:alpha val="43137"/>
                    </a:srgbClr>
                  </a:outerShdw>
                </a:effectLst>
                <a:latin typeface="Arial" panose="020B0604020202020204" pitchFamily="34" charset="0"/>
              </a:rPr>
              <a:t>EMERGE… </a:t>
            </a:r>
          </a:p>
          <a:p>
            <a:pPr lvl="1">
              <a:spcBef>
                <a:spcPts val="1200"/>
              </a:spcBef>
              <a:spcAft>
                <a:spcPts val="1200"/>
              </a:spcAft>
            </a:pPr>
            <a:r>
              <a:rPr lang="en-US" sz="3600" i="1" dirty="0">
                <a:effectLst>
                  <a:outerShdw blurRad="38100" dist="38100" dir="2700000" algn="tl">
                    <a:srgbClr val="000000">
                      <a:alpha val="43137"/>
                    </a:srgbClr>
                  </a:outerShdw>
                </a:effectLst>
                <a:latin typeface="Arial" panose="020B0604020202020204" pitchFamily="34" charset="0"/>
              </a:rPr>
              <a:t>I</a:t>
            </a:r>
            <a:r>
              <a:rPr lang="en-US" sz="3600" b="0" i="1" u="none" strike="noStrike" dirty="0">
                <a:effectLst>
                  <a:outerShdw blurRad="38100" dist="38100" dir="2700000" algn="tl">
                    <a:srgbClr val="000000">
                      <a:alpha val="43137"/>
                    </a:srgbClr>
                  </a:outerShdw>
                </a:effectLst>
                <a:latin typeface="Arial" panose="020B0604020202020204" pitchFamily="34" charset="0"/>
              </a:rPr>
              <a:t>n the tradition of the familiar acronym SPICES,</a:t>
            </a:r>
            <a:endParaRPr lang="en-US" sz="3600" i="1" dirty="0">
              <a:effectLst>
                <a:outerShdw blurRad="38100" dist="38100" dir="2700000" algn="tl">
                  <a:srgbClr val="000000">
                    <a:alpha val="43137"/>
                  </a:srgbClr>
                </a:outerShdw>
              </a:effectLst>
              <a:latin typeface="Arial" panose="020B0604020202020204" pitchFamily="34" charset="0"/>
            </a:endParaRPr>
          </a:p>
          <a:p>
            <a:pPr lvl="1">
              <a:spcBef>
                <a:spcPts val="1200"/>
              </a:spcBef>
              <a:spcAft>
                <a:spcPts val="1200"/>
              </a:spcAft>
            </a:pPr>
            <a:r>
              <a:rPr lang="en-US" sz="3600" i="1" dirty="0">
                <a:effectLst>
                  <a:outerShdw blurRad="38100" dist="38100" dir="2700000" algn="tl">
                    <a:srgbClr val="000000">
                      <a:alpha val="43137"/>
                    </a:srgbClr>
                  </a:outerShdw>
                </a:effectLst>
                <a:latin typeface="Arial" panose="020B0604020202020204" pitchFamily="34" charset="0"/>
              </a:rPr>
              <a:t>G</a:t>
            </a:r>
            <a:r>
              <a:rPr lang="en-US" sz="3600" b="0" i="1" u="none" strike="noStrike" dirty="0">
                <a:effectLst>
                  <a:outerShdw blurRad="38100" dist="38100" dir="2700000" algn="tl">
                    <a:srgbClr val="000000">
                      <a:alpha val="43137"/>
                    </a:srgbClr>
                  </a:outerShdw>
                </a:effectLst>
                <a:latin typeface="Arial" panose="020B0604020202020204" pitchFamily="34" charset="0"/>
              </a:rPr>
              <a:t>uides transformation, from our current state to a new way of living…</a:t>
            </a:r>
          </a:p>
          <a:p>
            <a:pPr lvl="1">
              <a:spcBef>
                <a:spcPts val="1200"/>
              </a:spcBef>
              <a:spcAft>
                <a:spcPts val="1200"/>
              </a:spcAft>
            </a:pPr>
            <a:endParaRPr lang="en-US" sz="2800" b="0" i="1" u="none" strike="noStrike" dirty="0">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283517356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ommon Grackle, Windsor CT">
            <a:extLst>
              <a:ext uri="{FF2B5EF4-FFF2-40B4-BE49-F238E27FC236}">
                <a16:creationId xmlns:a16="http://schemas.microsoft.com/office/drawing/2014/main" id="{F9CA27FA-6927-9BB9-D7BF-3F06EABB24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507"/>
          <a:stretch/>
        </p:blipFill>
        <p:spPr bwMode="auto">
          <a:xfrm>
            <a:off x="-6638925" y="-154424"/>
            <a:ext cx="20437126" cy="6534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0DC3EC-1AC1-8A6D-DDF0-F8DCF0503537}"/>
              </a:ext>
            </a:extLst>
          </p:cNvPr>
          <p:cNvSpPr txBox="1"/>
          <p:nvPr/>
        </p:nvSpPr>
        <p:spPr>
          <a:xfrm>
            <a:off x="-1" y="6071949"/>
            <a:ext cx="6096000" cy="307777"/>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pic>
        <p:nvPicPr>
          <p:cNvPr id="2050" name="Picture 2" descr="Common Grackle, Windsor CT">
            <a:extLst>
              <a:ext uri="{FF2B5EF4-FFF2-40B4-BE49-F238E27FC236}">
                <a16:creationId xmlns:a16="http://schemas.microsoft.com/office/drawing/2014/main" id="{24340620-0B40-44FC-5D19-EF4A00660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1" y="-2703634"/>
            <a:ext cx="10744199" cy="10616965"/>
          </a:xfrm>
          <a:prstGeom prst="rect">
            <a:avLst/>
          </a:prstGeom>
          <a:noFill/>
          <a:effectLst>
            <a:softEdge rad="5588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FDEBBE-22D2-6618-50F9-C4564812670B}"/>
              </a:ext>
            </a:extLst>
          </p:cNvPr>
          <p:cNvSpPr txBox="1"/>
          <p:nvPr/>
        </p:nvSpPr>
        <p:spPr>
          <a:xfrm>
            <a:off x="-722671" y="3429000"/>
            <a:ext cx="13295671" cy="3724096"/>
          </a:xfrm>
          <a:prstGeom prst="rect">
            <a:avLst/>
          </a:prstGeom>
          <a:solidFill>
            <a:srgbClr val="3488BC">
              <a:alpha val="88000"/>
            </a:srgbClr>
          </a:solidFill>
          <a:effectLst>
            <a:softEdge rad="279400"/>
          </a:effectLst>
        </p:spPr>
        <p:txBody>
          <a:bodyPr wrap="square">
            <a:spAutoFit/>
          </a:bodyPr>
          <a:lstStyle/>
          <a:p>
            <a:pPr lvl="1">
              <a:spcBef>
                <a:spcPts val="1200"/>
              </a:spcBef>
              <a:spcAft>
                <a:spcPts val="1200"/>
              </a:spcAft>
            </a:pPr>
            <a:endParaRPr lang="en-US" sz="2800" b="0" i="1" u="none" strike="noStrike" dirty="0">
              <a:effectLst>
                <a:outerShdw blurRad="38100" dist="38100" dir="2700000" algn="tl">
                  <a:srgbClr val="000000">
                    <a:alpha val="43137"/>
                  </a:srgbClr>
                </a:outerShdw>
              </a:effectLst>
              <a:latin typeface="Arial" panose="020B0604020202020204" pitchFamily="34" charset="0"/>
            </a:endParaRPr>
          </a:p>
          <a:p>
            <a:pPr lvl="2">
              <a:spcBef>
                <a:spcPts val="1200"/>
              </a:spcBef>
              <a:spcAft>
                <a:spcPts val="1200"/>
              </a:spcAft>
            </a:pPr>
            <a:r>
              <a:rPr lang="en-US" sz="2800" b="0" i="1" u="none" strike="noStrike" dirty="0">
                <a:solidFill>
                  <a:schemeClr val="bg1"/>
                </a:solidFill>
                <a:effectLst>
                  <a:outerShdw blurRad="38100" dist="38100" dir="2700000" algn="tl">
                    <a:srgbClr val="000000">
                      <a:alpha val="43137"/>
                    </a:srgbClr>
                  </a:outerShdw>
                </a:effectLst>
                <a:latin typeface="Arial" panose="020B0604020202020204" pitchFamily="34" charset="0"/>
              </a:rPr>
              <a:t>As we take each letter and progress… </a:t>
            </a:r>
            <a:endParaRPr lang="en-US" sz="2800" i="1" dirty="0">
              <a:solidFill>
                <a:schemeClr val="bg1"/>
              </a:solidFill>
              <a:effectLst>
                <a:outerShdw blurRad="38100" dist="38100" dir="2700000" algn="tl">
                  <a:srgbClr val="000000">
                    <a:alpha val="43137"/>
                  </a:srgbClr>
                </a:outerShdw>
              </a:effectLst>
              <a:latin typeface="Arial" panose="020B0604020202020204" pitchFamily="34" charset="0"/>
            </a:endParaRPr>
          </a:p>
          <a:p>
            <a:pPr lvl="2">
              <a:spcBef>
                <a:spcPts val="1200"/>
              </a:spcBef>
              <a:spcAft>
                <a:spcPts val="1200"/>
              </a:spcAft>
            </a:pPr>
            <a:r>
              <a:rPr lang="en-US" sz="3200" b="1" i="1" u="none" strike="noStrike" dirty="0">
                <a:effectLst>
                  <a:outerShdw blurRad="38100" dist="38100" dir="2700000" algn="tl">
                    <a:srgbClr val="000000">
                      <a:alpha val="43137"/>
                    </a:srgbClr>
                  </a:outerShdw>
                </a:effectLst>
                <a:latin typeface="Arial" panose="020B0604020202020204" pitchFamily="34" charset="0"/>
              </a:rPr>
              <a:t>From</a:t>
            </a:r>
            <a:r>
              <a:rPr lang="en-US" sz="3600" b="1" i="1" u="none" strike="noStrike" dirty="0">
                <a:solidFill>
                  <a:schemeClr val="bg1"/>
                </a:solidFill>
                <a:effectLst>
                  <a:outerShdw blurRad="38100" dist="38100" dir="2700000" algn="tl">
                    <a:srgbClr val="000000">
                      <a:alpha val="43137"/>
                    </a:srgbClr>
                  </a:outerShdw>
                </a:effectLst>
                <a:latin typeface="Arial" panose="020B0604020202020204" pitchFamily="34" charset="0"/>
              </a:rPr>
              <a:t> </a:t>
            </a:r>
            <a:r>
              <a:rPr lang="en-US" sz="3600" b="1" i="1" u="none" strike="noStrike"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rPr>
              <a:t>Empathy</a:t>
            </a:r>
            <a:r>
              <a:rPr lang="en-US" sz="3600" b="1" i="1" u="none" strike="noStrike" dirty="0">
                <a:effectLst>
                  <a:outerShdw blurRad="38100" dist="38100" dir="2700000" algn="tl">
                    <a:srgbClr val="000000">
                      <a:alpha val="43137"/>
                    </a:srgbClr>
                  </a:outerShdw>
                </a:effectLst>
                <a:latin typeface="Arial" panose="020B0604020202020204" pitchFamily="34" charset="0"/>
              </a:rPr>
              <a:t>, </a:t>
            </a:r>
            <a:r>
              <a:rPr lang="en-US" sz="3600" b="1" i="1" u="none" strike="noStrike"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rPr>
              <a:t>Mindfulness</a:t>
            </a:r>
            <a:r>
              <a:rPr lang="en-US" sz="3600" b="1" i="1" u="none" strike="noStrike" dirty="0">
                <a:effectLst>
                  <a:outerShdw blurRad="38100" dist="38100" dir="2700000" algn="tl">
                    <a:srgbClr val="000000">
                      <a:alpha val="43137"/>
                    </a:srgbClr>
                  </a:outerShdw>
                </a:effectLst>
                <a:latin typeface="Arial" panose="020B0604020202020204" pitchFamily="34" charset="0"/>
              </a:rPr>
              <a:t>, </a:t>
            </a:r>
            <a:r>
              <a:rPr lang="en-US" sz="3200" b="1" i="1" u="none" strike="noStrike" dirty="0">
                <a:effectLst>
                  <a:outerShdw blurRad="38100" dist="38100" dir="2700000" algn="tl">
                    <a:srgbClr val="000000">
                      <a:alpha val="43137"/>
                    </a:srgbClr>
                  </a:outerShdw>
                </a:effectLst>
                <a:latin typeface="Arial" panose="020B0604020202020204" pitchFamily="34" charset="0"/>
              </a:rPr>
              <a:t>and </a:t>
            </a:r>
            <a:r>
              <a:rPr lang="en-US" sz="3600" b="1" i="1" u="none" strike="noStrike"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rPr>
              <a:t>Ecological Integrity</a:t>
            </a:r>
            <a:r>
              <a:rPr lang="en-US" sz="3600" b="1" i="1" dirty="0">
                <a:effectLst>
                  <a:outerShdw blurRad="38100" dist="38100" dir="2700000" algn="tl">
                    <a:srgbClr val="000000">
                      <a:alpha val="43137"/>
                    </a:srgbClr>
                  </a:outerShdw>
                </a:effectLst>
                <a:latin typeface="Arial" panose="020B0604020202020204" pitchFamily="34" charset="0"/>
              </a:rPr>
              <a:t>…</a:t>
            </a:r>
          </a:p>
          <a:p>
            <a:pPr lvl="2">
              <a:spcBef>
                <a:spcPts val="1200"/>
              </a:spcBef>
              <a:spcAft>
                <a:spcPts val="1200"/>
              </a:spcAft>
            </a:pPr>
            <a:r>
              <a:rPr lang="en-US" sz="3600" b="1" i="1" u="none" strike="noStrike" dirty="0">
                <a:effectLst>
                  <a:outerShdw blurRad="38100" dist="38100" dir="2700000" algn="tl">
                    <a:srgbClr val="000000">
                      <a:alpha val="43137"/>
                    </a:srgbClr>
                  </a:outerShdw>
                </a:effectLst>
                <a:latin typeface="Arial" panose="020B0604020202020204" pitchFamily="34" charset="0"/>
              </a:rPr>
              <a:t>To </a:t>
            </a:r>
            <a:r>
              <a:rPr lang="en-US" sz="3600" b="1" i="1" u="none" strike="noStrike"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rPr>
              <a:t>Right Action</a:t>
            </a:r>
            <a:r>
              <a:rPr lang="en-US" sz="3600" b="1" i="1" u="none" strike="noStrike" dirty="0">
                <a:effectLst>
                  <a:outerShdw blurRad="38100" dist="38100" dir="2700000" algn="tl">
                    <a:srgbClr val="000000">
                      <a:alpha val="43137"/>
                    </a:srgbClr>
                  </a:outerShdw>
                </a:effectLst>
                <a:latin typeface="Arial" panose="020B0604020202020204" pitchFamily="34" charset="0"/>
              </a:rPr>
              <a:t>,</a:t>
            </a:r>
            <a:r>
              <a:rPr lang="en-US" sz="3600" b="1" i="1" u="none" strike="noStrike"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rPr>
              <a:t> Growth</a:t>
            </a:r>
            <a:r>
              <a:rPr lang="en-US" sz="3600" b="1" i="1" u="none" strike="noStrike" dirty="0">
                <a:effectLst>
                  <a:outerShdw blurRad="38100" dist="38100" dir="2700000" algn="tl">
                    <a:srgbClr val="000000">
                      <a:alpha val="43137"/>
                    </a:srgbClr>
                  </a:outerShdw>
                </a:effectLst>
                <a:latin typeface="Arial" panose="020B0604020202020204" pitchFamily="34" charset="0"/>
              </a:rPr>
              <a:t>, </a:t>
            </a:r>
            <a:r>
              <a:rPr lang="en-US" sz="3200" b="1" i="1" u="none" strike="noStrike" dirty="0">
                <a:effectLst>
                  <a:outerShdw blurRad="38100" dist="38100" dir="2700000" algn="tl">
                    <a:srgbClr val="000000">
                      <a:alpha val="43137"/>
                    </a:srgbClr>
                  </a:outerShdw>
                </a:effectLst>
                <a:latin typeface="Arial" panose="020B0604020202020204" pitchFamily="34" charset="0"/>
              </a:rPr>
              <a:t>and finally</a:t>
            </a:r>
            <a:r>
              <a:rPr lang="en-US" sz="3600" b="1" i="1" u="none" strike="noStrike" dirty="0">
                <a:effectLst>
                  <a:outerShdw blurRad="38100" dist="38100" dir="2700000" algn="tl">
                    <a:srgbClr val="000000">
                      <a:alpha val="43137"/>
                    </a:srgbClr>
                  </a:outerShdw>
                </a:effectLst>
                <a:latin typeface="Arial" panose="020B0604020202020204" pitchFamily="34" charset="0"/>
              </a:rPr>
              <a:t>, </a:t>
            </a:r>
            <a:r>
              <a:rPr lang="en-US" sz="3600" b="1" i="1" u="none" strike="noStrike"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rPr>
              <a:t>Endurance</a:t>
            </a:r>
            <a:r>
              <a:rPr lang="en-US" sz="3600" b="1" i="1" u="none" strike="noStrike" dirty="0">
                <a:effectLst>
                  <a:outerShdw blurRad="38100" dist="38100" dir="2700000" algn="tl">
                    <a:srgbClr val="000000">
                      <a:alpha val="43137"/>
                    </a:srgbClr>
                  </a:outerShdw>
                </a:effectLst>
                <a:latin typeface="Arial" panose="020B0604020202020204" pitchFamily="34" charset="0"/>
              </a:rPr>
              <a:t>…</a:t>
            </a:r>
          </a:p>
          <a:p>
            <a:pPr lvl="1">
              <a:spcBef>
                <a:spcPts val="1200"/>
              </a:spcBef>
              <a:spcAft>
                <a:spcPts val="1200"/>
              </a:spcAft>
            </a:pPr>
            <a:endParaRPr lang="en-US" sz="2800" b="0" i="1" u="none" strike="noStrike" dirty="0">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34245108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0DC3EC-1AC1-8A6D-DDF0-F8DCF0503537}"/>
              </a:ext>
            </a:extLst>
          </p:cNvPr>
          <p:cNvSpPr txBox="1"/>
          <p:nvPr/>
        </p:nvSpPr>
        <p:spPr>
          <a:xfrm>
            <a:off x="0" y="6550223"/>
            <a:ext cx="6096000" cy="307777"/>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pic>
        <p:nvPicPr>
          <p:cNvPr id="3074" name="Picture 2" descr="Eastern Phoebe, Windsor CT">
            <a:extLst>
              <a:ext uri="{FF2B5EF4-FFF2-40B4-BE49-F238E27FC236}">
                <a16:creationId xmlns:a16="http://schemas.microsoft.com/office/drawing/2014/main" id="{81F90798-85F8-0F34-2359-B8D6FC3330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76"/>
          <a:stretch/>
        </p:blipFill>
        <p:spPr bwMode="auto">
          <a:xfrm>
            <a:off x="4833257" y="-822618"/>
            <a:ext cx="10476593" cy="11867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333E5D4-29A5-E5DF-E220-B2B770B3A0F0}"/>
              </a:ext>
            </a:extLst>
          </p:cNvPr>
          <p:cNvSpPr txBox="1"/>
          <p:nvPr/>
        </p:nvSpPr>
        <p:spPr>
          <a:xfrm>
            <a:off x="209550" y="366623"/>
            <a:ext cx="4506233" cy="6555641"/>
          </a:xfrm>
          <a:prstGeom prst="rect">
            <a:avLst/>
          </a:prstGeom>
          <a:noFill/>
        </p:spPr>
        <p:txBody>
          <a:bodyPr wrap="square">
            <a:spAutoFit/>
          </a:bodyPr>
          <a:lstStyle/>
          <a:p>
            <a:pPr rtl="0">
              <a:spcBef>
                <a:spcPts val="0"/>
              </a:spcBef>
              <a:spcAft>
                <a:spcPts val="0"/>
              </a:spcAft>
            </a:pPr>
            <a:r>
              <a:rPr lang="en-US" sz="3600" b="0" i="0" u="none" strike="noStrike" dirty="0">
                <a:solidFill>
                  <a:schemeClr val="accent4">
                    <a:lumMod val="60000"/>
                    <a:lumOff val="40000"/>
                  </a:schemeClr>
                </a:solidFill>
                <a:effectLst/>
                <a:latin typeface="Arial" panose="020B0604020202020204" pitchFamily="34" charset="0"/>
              </a:rPr>
              <a:t>With empathy, we </a:t>
            </a:r>
            <a:r>
              <a:rPr lang="en-US" sz="3600" b="0" i="0" u="none" strike="noStrike" dirty="0">
                <a:solidFill>
                  <a:schemeClr val="bg1"/>
                </a:solidFill>
                <a:effectLst/>
                <a:latin typeface="Arial" panose="020B0604020202020204" pitchFamily="34" charset="0"/>
              </a:rPr>
              <a:t>perceive</a:t>
            </a:r>
            <a:r>
              <a:rPr lang="en-US" sz="3600" b="0" i="0" u="none" strike="noStrike" dirty="0">
                <a:solidFill>
                  <a:schemeClr val="accent4">
                    <a:lumMod val="60000"/>
                    <a:lumOff val="40000"/>
                  </a:schemeClr>
                </a:solidFill>
                <a:effectLst/>
                <a:latin typeface="Arial" panose="020B0604020202020204" pitchFamily="34" charset="0"/>
              </a:rPr>
              <a:t> other living communities and feel an </a:t>
            </a:r>
            <a:r>
              <a:rPr lang="en-US" sz="3600" b="0" i="0" u="none" strike="noStrike" dirty="0">
                <a:solidFill>
                  <a:schemeClr val="bg1"/>
                </a:solidFill>
                <a:effectLst/>
                <a:latin typeface="Arial" panose="020B0604020202020204" pitchFamily="34" charset="0"/>
              </a:rPr>
              <a:t>emotional stake</a:t>
            </a:r>
            <a:r>
              <a:rPr lang="en-US" sz="3600" b="0" i="0" u="none" strike="noStrike" dirty="0">
                <a:solidFill>
                  <a:schemeClr val="accent4">
                    <a:lumMod val="60000"/>
                    <a:lumOff val="40000"/>
                  </a:schemeClr>
                </a:solidFill>
                <a:effectLst/>
                <a:latin typeface="Arial" panose="020B0604020202020204" pitchFamily="34" charset="0"/>
              </a:rPr>
              <a:t> in their </a:t>
            </a:r>
            <a:r>
              <a:rPr lang="en-US" sz="3600" b="0" i="0" u="none" strike="noStrike" dirty="0">
                <a:solidFill>
                  <a:schemeClr val="bg1"/>
                </a:solidFill>
                <a:effectLst/>
                <a:latin typeface="Arial" panose="020B0604020202020204" pitchFamily="34" charset="0"/>
              </a:rPr>
              <a:t>thriving</a:t>
            </a:r>
            <a:r>
              <a:rPr lang="en-US" sz="3600" b="0" i="0" u="none" strike="noStrike" dirty="0">
                <a:solidFill>
                  <a:schemeClr val="accent4">
                    <a:lumMod val="60000"/>
                    <a:lumOff val="40000"/>
                  </a:schemeClr>
                </a:solidFill>
                <a:effectLst/>
                <a:latin typeface="Arial" panose="020B0604020202020204" pitchFamily="34" charset="0"/>
              </a:rPr>
              <a:t>. </a:t>
            </a:r>
          </a:p>
          <a:p>
            <a:pPr rtl="0">
              <a:spcBef>
                <a:spcPts val="0"/>
              </a:spcBef>
              <a:spcAft>
                <a:spcPts val="0"/>
              </a:spcAft>
            </a:pPr>
            <a:endParaRPr lang="en-US" sz="2800" dirty="0">
              <a:solidFill>
                <a:schemeClr val="accent4">
                  <a:lumMod val="60000"/>
                  <a:lumOff val="40000"/>
                </a:schemeClr>
              </a:solidFill>
              <a:latin typeface="Arial" panose="020B0604020202020204" pitchFamily="34" charset="0"/>
            </a:endParaRPr>
          </a:p>
          <a:p>
            <a:pPr rtl="0">
              <a:spcBef>
                <a:spcPts val="0"/>
              </a:spcBef>
              <a:spcAft>
                <a:spcPts val="0"/>
              </a:spcAft>
            </a:pPr>
            <a:r>
              <a:rPr lang="en-US" sz="4400" b="0" i="0" u="none" strike="noStrike" dirty="0">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rPr>
              <a:t>Empathy lets us reimagine the place of humans in the world.</a:t>
            </a:r>
            <a:endParaRPr lang="en-US" sz="4400" b="0" dirty="0">
              <a:solidFill>
                <a:schemeClr val="accent4">
                  <a:lumMod val="60000"/>
                  <a:lumOff val="40000"/>
                </a:schemeClr>
              </a:solidFill>
              <a:effectLst>
                <a:outerShdw blurRad="38100" dist="38100" dir="2700000" algn="tl">
                  <a:srgbClr val="000000">
                    <a:alpha val="43137"/>
                  </a:srgbClr>
                </a:outerShdw>
              </a:effectLst>
            </a:endParaRPr>
          </a:p>
          <a:p>
            <a:br>
              <a:rPr lang="en-US" dirty="0">
                <a:solidFill>
                  <a:schemeClr val="accent4">
                    <a:lumMod val="60000"/>
                    <a:lumOff val="40000"/>
                  </a:schemeClr>
                </a:solidFill>
              </a:rPr>
            </a:br>
            <a:endParaRPr lang="en-US" dirty="0">
              <a:solidFill>
                <a:schemeClr val="accent4">
                  <a:lumMod val="60000"/>
                  <a:lumOff val="40000"/>
                </a:schemeClr>
              </a:solidFill>
            </a:endParaRPr>
          </a:p>
        </p:txBody>
      </p:sp>
      <p:sp>
        <p:nvSpPr>
          <p:cNvPr id="7" name="TextBox 6">
            <a:extLst>
              <a:ext uri="{FF2B5EF4-FFF2-40B4-BE49-F238E27FC236}">
                <a16:creationId xmlns:a16="http://schemas.microsoft.com/office/drawing/2014/main" id="{4BC9AE68-64B3-6FD4-A320-53CA10FEE186}"/>
              </a:ext>
            </a:extLst>
          </p:cNvPr>
          <p:cNvSpPr txBox="1"/>
          <p:nvPr/>
        </p:nvSpPr>
        <p:spPr>
          <a:xfrm>
            <a:off x="4852307" y="232053"/>
            <a:ext cx="5358493" cy="1107996"/>
          </a:xfrm>
          <a:prstGeom prst="rect">
            <a:avLst/>
          </a:prstGeom>
          <a:solidFill>
            <a:schemeClr val="bg1">
              <a:lumMod val="95000"/>
              <a:alpha val="57000"/>
            </a:schemeClr>
          </a:solidFill>
          <a:effectLst>
            <a:softEdge rad="190500"/>
          </a:effectLst>
        </p:spPr>
        <p:txBody>
          <a:bodyPr wrap="square">
            <a:spAutoFit/>
          </a:bodyPr>
          <a:lstStyle/>
          <a:p>
            <a:pPr rtl="0">
              <a:spcBef>
                <a:spcPts val="0"/>
              </a:spcBef>
              <a:spcAft>
                <a:spcPts val="0"/>
              </a:spcAft>
            </a:pPr>
            <a:r>
              <a:rPr lang="en-US" sz="6600" b="0" i="0" u="none" strike="noStrike" dirty="0">
                <a:solidFill>
                  <a:srgbClr val="000000"/>
                </a:solidFill>
                <a:effectLst>
                  <a:outerShdw blurRad="38100" dist="38100" dir="2700000" algn="tl">
                    <a:srgbClr val="000000">
                      <a:alpha val="43137"/>
                    </a:srgbClr>
                  </a:outerShdw>
                </a:effectLst>
                <a:latin typeface="Arial" panose="020B0604020202020204" pitchFamily="34" charset="0"/>
              </a:rPr>
              <a:t>	EMPATHY</a:t>
            </a:r>
          </a:p>
        </p:txBody>
      </p:sp>
    </p:spTree>
    <p:extLst>
      <p:ext uri="{BB962C8B-B14F-4D97-AF65-F5344CB8AC3E}">
        <p14:creationId xmlns:p14="http://schemas.microsoft.com/office/powerpoint/2010/main" val="25198619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ourning Dove, Windsor CT">
            <a:extLst>
              <a:ext uri="{FF2B5EF4-FFF2-40B4-BE49-F238E27FC236}">
                <a16:creationId xmlns:a16="http://schemas.microsoft.com/office/drawing/2014/main" id="{7DF4562F-E934-87D0-F0BE-4020296CA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32" t="-2631"/>
          <a:stretch/>
        </p:blipFill>
        <p:spPr bwMode="auto">
          <a:xfrm>
            <a:off x="-545000" y="-2048793"/>
            <a:ext cx="14463099" cy="13951506"/>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0DC3EC-1AC1-8A6D-DDF0-F8DCF0503537}"/>
              </a:ext>
            </a:extLst>
          </p:cNvPr>
          <p:cNvSpPr txBox="1"/>
          <p:nvPr/>
        </p:nvSpPr>
        <p:spPr>
          <a:xfrm>
            <a:off x="6686550" y="2868989"/>
            <a:ext cx="6096000" cy="307777"/>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sp>
        <p:nvSpPr>
          <p:cNvPr id="7" name="TextBox 6">
            <a:extLst>
              <a:ext uri="{FF2B5EF4-FFF2-40B4-BE49-F238E27FC236}">
                <a16:creationId xmlns:a16="http://schemas.microsoft.com/office/drawing/2014/main" id="{4BC9AE68-64B3-6FD4-A320-53CA10FEE186}"/>
              </a:ext>
            </a:extLst>
          </p:cNvPr>
          <p:cNvSpPr txBox="1"/>
          <p:nvPr/>
        </p:nvSpPr>
        <p:spPr>
          <a:xfrm>
            <a:off x="6686550" y="745331"/>
            <a:ext cx="5505450" cy="2123658"/>
          </a:xfrm>
          <a:prstGeom prst="rect">
            <a:avLst/>
          </a:prstGeom>
          <a:solidFill>
            <a:schemeClr val="bg1">
              <a:lumMod val="95000"/>
            </a:schemeClr>
          </a:solidFill>
          <a:effectLst>
            <a:softEdge rad="0"/>
          </a:effectLst>
        </p:spPr>
        <p:txBody>
          <a:bodyPr wrap="square">
            <a:spAutoFit/>
          </a:bodyPr>
          <a:lstStyle/>
          <a:p>
            <a:pPr rtl="0">
              <a:spcBef>
                <a:spcPts val="0"/>
              </a:spcBef>
              <a:spcAft>
                <a:spcPts val="0"/>
              </a:spcAft>
            </a:pPr>
            <a:r>
              <a:rPr lang="en-US" sz="4400" dirty="0">
                <a:solidFill>
                  <a:srgbClr val="00B050"/>
                </a:solidFill>
                <a:effectLst>
                  <a:outerShdw blurRad="38100" dist="38100" dir="2700000" algn="tl">
                    <a:srgbClr val="000000">
                      <a:alpha val="43137"/>
                    </a:srgbClr>
                  </a:outerShdw>
                </a:effectLst>
                <a:latin typeface="Arial" panose="020B0604020202020204" pitchFamily="34" charset="0"/>
              </a:rPr>
              <a:t>Co</a:t>
            </a:r>
            <a:r>
              <a:rPr lang="en-US" sz="4400" b="0" i="0" u="none" strike="noStrike" dirty="0">
                <a:solidFill>
                  <a:srgbClr val="00B050"/>
                </a:solidFill>
                <a:effectLst>
                  <a:outerShdw blurRad="38100" dist="38100" dir="2700000" algn="tl">
                    <a:srgbClr val="000000">
                      <a:alpha val="43137"/>
                    </a:srgbClr>
                  </a:outerShdw>
                </a:effectLst>
                <a:latin typeface="Arial" panose="020B0604020202020204" pitchFamily="34" charset="0"/>
              </a:rPr>
              <a:t>uld we become essential workers </a:t>
            </a:r>
          </a:p>
          <a:p>
            <a:pPr rtl="0">
              <a:spcBef>
                <a:spcPts val="0"/>
              </a:spcBef>
              <a:spcAft>
                <a:spcPts val="0"/>
              </a:spcAft>
            </a:pPr>
            <a:r>
              <a:rPr lang="en-US" sz="4400" b="0" i="0" u="none" strike="noStrike" dirty="0">
                <a:solidFill>
                  <a:srgbClr val="00B050"/>
                </a:solidFill>
                <a:effectLst>
                  <a:outerShdw blurRad="38100" dist="38100" dir="2700000" algn="tl">
                    <a:srgbClr val="000000">
                      <a:alpha val="43137"/>
                    </a:srgbClr>
                  </a:outerShdw>
                </a:effectLst>
                <a:latin typeface="Arial" panose="020B0604020202020204" pitchFamily="34" charset="0"/>
              </a:rPr>
              <a:t>on </a:t>
            </a:r>
            <a:r>
              <a:rPr lang="en-US" sz="4400" dirty="0">
                <a:solidFill>
                  <a:srgbClr val="00B050"/>
                </a:solidFill>
                <a:effectLst>
                  <a:outerShdw blurRad="38100" dist="38100" dir="2700000" algn="tl">
                    <a:srgbClr val="000000">
                      <a:alpha val="43137"/>
                    </a:srgbClr>
                  </a:outerShdw>
                </a:effectLst>
                <a:latin typeface="Arial" panose="020B0604020202020204" pitchFamily="34" charset="0"/>
              </a:rPr>
              <a:t>our </a:t>
            </a:r>
            <a:r>
              <a:rPr lang="en-US" sz="4400" b="0" i="0" u="none" strike="noStrike" dirty="0">
                <a:solidFill>
                  <a:srgbClr val="00B050"/>
                </a:solidFill>
                <a:effectLst>
                  <a:outerShdw blurRad="38100" dist="38100" dir="2700000" algn="tl">
                    <a:srgbClr val="000000">
                      <a:alpha val="43137"/>
                    </a:srgbClr>
                  </a:outerShdw>
                </a:effectLst>
                <a:latin typeface="Arial" panose="020B0604020202020204" pitchFamily="34" charset="0"/>
              </a:rPr>
              <a:t>planet?</a:t>
            </a:r>
          </a:p>
        </p:txBody>
      </p:sp>
    </p:spTree>
    <p:extLst>
      <p:ext uri="{BB962C8B-B14F-4D97-AF65-F5344CB8AC3E}">
        <p14:creationId xmlns:p14="http://schemas.microsoft.com/office/powerpoint/2010/main" val="66394064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ee Swallows, Windsor CT">
            <a:extLst>
              <a:ext uri="{FF2B5EF4-FFF2-40B4-BE49-F238E27FC236}">
                <a16:creationId xmlns:a16="http://schemas.microsoft.com/office/drawing/2014/main" id="{7077C043-4682-4F75-5CB9-B697DD670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959"/>
            <a:ext cx="12192000" cy="81399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1E847A-8F0D-9F8C-8903-54ABAD9C5B3C}"/>
              </a:ext>
            </a:extLst>
          </p:cNvPr>
          <p:cNvSpPr txBox="1"/>
          <p:nvPr/>
        </p:nvSpPr>
        <p:spPr>
          <a:xfrm>
            <a:off x="438150" y="185886"/>
            <a:ext cx="6096000" cy="1323439"/>
          </a:xfrm>
          <a:prstGeom prst="rect">
            <a:avLst/>
          </a:prstGeom>
          <a:noFill/>
        </p:spPr>
        <p:txBody>
          <a:bodyPr wrap="square">
            <a:spAutoFit/>
          </a:bodyPr>
          <a:lstStyle/>
          <a:p>
            <a:pPr rtl="0">
              <a:spcBef>
                <a:spcPts val="0"/>
              </a:spcBef>
              <a:spcAft>
                <a:spcPts val="0"/>
              </a:spcAft>
            </a:pPr>
            <a:r>
              <a:rPr lang="en-US" sz="4000" b="0" i="0" u="none" strike="noStrik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rPr>
              <a:t>“One and all.” </a:t>
            </a:r>
          </a:p>
          <a:p>
            <a:pPr rtl="0">
              <a:spcBef>
                <a:spcPts val="0"/>
              </a:spcBef>
              <a:spcAft>
                <a:spcPts val="0"/>
              </a:spcAft>
            </a:pPr>
            <a:r>
              <a:rPr lang="en-US" sz="4000" b="0" i="0" u="none" strike="noStrike"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rPr>
              <a:t>Spirit, all-encompassing!</a:t>
            </a:r>
            <a:endParaRPr lang="en-US" sz="40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29314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9218" name="Picture 2" descr="Scarlet Tanager, Windsor CT">
            <a:extLst>
              <a:ext uri="{FF2B5EF4-FFF2-40B4-BE49-F238E27FC236}">
                <a16:creationId xmlns:a16="http://schemas.microsoft.com/office/drawing/2014/main" id="{910D0E62-5FE4-124E-BE9D-879E538CB3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04"/>
          <a:stretch/>
        </p:blipFill>
        <p:spPr bwMode="auto">
          <a:xfrm>
            <a:off x="5043948" y="-967105"/>
            <a:ext cx="8229600" cy="139100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0DC3EC-1AC1-8A6D-DDF0-F8DCF0503537}"/>
              </a:ext>
            </a:extLst>
          </p:cNvPr>
          <p:cNvSpPr txBox="1"/>
          <p:nvPr/>
        </p:nvSpPr>
        <p:spPr>
          <a:xfrm>
            <a:off x="156702" y="212737"/>
            <a:ext cx="7177548" cy="1107995"/>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sp>
        <p:nvSpPr>
          <p:cNvPr id="5" name="TextBox 4">
            <a:extLst>
              <a:ext uri="{FF2B5EF4-FFF2-40B4-BE49-F238E27FC236}">
                <a16:creationId xmlns:a16="http://schemas.microsoft.com/office/drawing/2014/main" id="{9333E5D4-29A5-E5DF-E220-B2B770B3A0F0}"/>
              </a:ext>
            </a:extLst>
          </p:cNvPr>
          <p:cNvSpPr txBox="1"/>
          <p:nvPr/>
        </p:nvSpPr>
        <p:spPr>
          <a:xfrm>
            <a:off x="514350" y="120403"/>
            <a:ext cx="4529598" cy="6370975"/>
          </a:xfrm>
          <a:prstGeom prst="rect">
            <a:avLst/>
          </a:prstGeom>
          <a:noFill/>
        </p:spPr>
        <p:txBody>
          <a:bodyPr wrap="square">
            <a:spAutoFit/>
          </a:bodyPr>
          <a:lstStyle/>
          <a:p>
            <a:endParaRPr lang="en-US" sz="4800" b="0" i="0" u="none" strike="noStrike" dirty="0">
              <a:solidFill>
                <a:schemeClr val="accent4">
                  <a:lumMod val="20000"/>
                  <a:lumOff val="80000"/>
                </a:schemeClr>
              </a:solidFill>
              <a:effectLst/>
              <a:latin typeface="Arial" panose="020B0604020202020204" pitchFamily="34" charset="0"/>
            </a:endParaRPr>
          </a:p>
          <a:p>
            <a:endParaRPr lang="en-US" sz="4800" dirty="0">
              <a:solidFill>
                <a:schemeClr val="accent4">
                  <a:lumMod val="20000"/>
                  <a:lumOff val="80000"/>
                </a:schemeClr>
              </a:solidFill>
              <a:latin typeface="Arial" panose="020B0604020202020204" pitchFamily="34" charset="0"/>
            </a:endParaRPr>
          </a:p>
          <a:p>
            <a:r>
              <a:rPr lang="en-US" sz="4000" b="0" i="0" u="none" strike="noStrike" dirty="0">
                <a:solidFill>
                  <a:schemeClr val="accent4"/>
                </a:solidFill>
                <a:effectLst/>
                <a:latin typeface="Arial" panose="020B0604020202020204" pitchFamily="34" charset="0"/>
              </a:rPr>
              <a:t>is attention at a deeper level. </a:t>
            </a:r>
          </a:p>
          <a:p>
            <a:endParaRPr lang="en-US" sz="4000" dirty="0">
              <a:solidFill>
                <a:schemeClr val="accent4"/>
              </a:solidFill>
              <a:latin typeface="Arial" panose="020B0604020202020204" pitchFamily="34" charset="0"/>
            </a:endParaRPr>
          </a:p>
          <a:p>
            <a:r>
              <a:rPr lang="en-US" sz="3600" dirty="0">
                <a:solidFill>
                  <a:schemeClr val="accent4"/>
                </a:solidFill>
                <a:latin typeface="Arial" panose="020B0604020202020204" pitchFamily="34" charset="0"/>
              </a:rPr>
              <a:t>W</a:t>
            </a:r>
            <a:r>
              <a:rPr lang="en-US" sz="3600" b="0" i="0" u="none" strike="noStrike" dirty="0">
                <a:solidFill>
                  <a:schemeClr val="accent4"/>
                </a:solidFill>
                <a:effectLst/>
                <a:latin typeface="Arial" panose="020B0604020202020204" pitchFamily="34" charset="0"/>
              </a:rPr>
              <a:t>here what we discern isn’t just knowledge, but a connection to an </a:t>
            </a:r>
          </a:p>
          <a:p>
            <a:r>
              <a:rPr lang="en-US" sz="4800" b="0" i="0" u="none" strike="noStrike" dirty="0">
                <a:solidFill>
                  <a:schemeClr val="accent4">
                    <a:lumMod val="20000"/>
                    <a:lumOff val="80000"/>
                  </a:schemeClr>
                </a:solidFill>
                <a:effectLst/>
                <a:latin typeface="Arial" panose="020B0604020202020204" pitchFamily="34" charset="0"/>
              </a:rPr>
              <a:t>inner call to act</a:t>
            </a:r>
            <a:r>
              <a:rPr lang="en-US" sz="4000" b="0" i="0" u="none" strike="noStrike" dirty="0">
                <a:solidFill>
                  <a:schemeClr val="accent4"/>
                </a:solidFill>
                <a:effectLst/>
                <a:latin typeface="Arial" panose="020B0604020202020204" pitchFamily="34" charset="0"/>
              </a:rPr>
              <a:t>.</a:t>
            </a:r>
            <a:r>
              <a:rPr lang="en-US" sz="4000" b="0" i="0" u="none" strike="noStrike" dirty="0">
                <a:solidFill>
                  <a:srgbClr val="000000"/>
                </a:solidFill>
                <a:effectLst/>
                <a:latin typeface="Arial" panose="020B0604020202020204" pitchFamily="34" charset="0"/>
              </a:rPr>
              <a:t> </a:t>
            </a:r>
            <a:endParaRPr lang="en-US" sz="4000" dirty="0"/>
          </a:p>
        </p:txBody>
      </p:sp>
      <p:sp>
        <p:nvSpPr>
          <p:cNvPr id="7" name="TextBox 6">
            <a:extLst>
              <a:ext uri="{FF2B5EF4-FFF2-40B4-BE49-F238E27FC236}">
                <a16:creationId xmlns:a16="http://schemas.microsoft.com/office/drawing/2014/main" id="{4BC9AE68-64B3-6FD4-A320-53CA10FEE186}"/>
              </a:ext>
            </a:extLst>
          </p:cNvPr>
          <p:cNvSpPr txBox="1"/>
          <p:nvPr/>
        </p:nvSpPr>
        <p:spPr>
          <a:xfrm>
            <a:off x="342900" y="1"/>
            <a:ext cx="6991350" cy="1200329"/>
          </a:xfrm>
          <a:prstGeom prst="rect">
            <a:avLst/>
          </a:prstGeom>
          <a:solidFill>
            <a:schemeClr val="bg1">
              <a:lumMod val="65000"/>
            </a:schemeClr>
          </a:solidFill>
          <a:effectLst>
            <a:softEdge rad="190500"/>
          </a:effectLst>
        </p:spPr>
        <p:txBody>
          <a:bodyPr wrap="square">
            <a:spAutoFit/>
          </a:bodyPr>
          <a:lstStyle/>
          <a:p>
            <a:pPr rtl="0">
              <a:spcBef>
                <a:spcPts val="0"/>
              </a:spcBef>
              <a:spcAft>
                <a:spcPts val="0"/>
              </a:spcAft>
            </a:pPr>
            <a:r>
              <a:rPr lang="en-US" sz="7200" dirty="0">
                <a:solidFill>
                  <a:srgbClr val="FF3300"/>
                </a:solidFill>
                <a:effectLst>
                  <a:outerShdw blurRad="38100" dist="38100" dir="2700000" algn="tl">
                    <a:srgbClr val="000000">
                      <a:alpha val="43137"/>
                    </a:srgbClr>
                  </a:outerShdw>
                </a:effectLst>
                <a:latin typeface="Arial" panose="020B0604020202020204" pitchFamily="34" charset="0"/>
              </a:rPr>
              <a:t>MINDFULNESS</a:t>
            </a:r>
            <a:endParaRPr lang="en-US" sz="7200" b="0" i="0" u="none" strike="noStrike" dirty="0">
              <a:solidFill>
                <a:srgbClr val="FF33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35948783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Red-bellied Woodpecker, Windsor CT">
            <a:extLst>
              <a:ext uri="{FF2B5EF4-FFF2-40B4-BE49-F238E27FC236}">
                <a16:creationId xmlns:a16="http://schemas.microsoft.com/office/drawing/2014/main" id="{FC451492-3E17-5C8F-28CA-D269ACA66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83" y="-662754"/>
            <a:ext cx="13253883" cy="88488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0DC3EC-1AC1-8A6D-DDF0-F8DCF0503537}"/>
              </a:ext>
            </a:extLst>
          </p:cNvPr>
          <p:cNvSpPr txBox="1"/>
          <p:nvPr/>
        </p:nvSpPr>
        <p:spPr>
          <a:xfrm>
            <a:off x="95252" y="5764172"/>
            <a:ext cx="6096000" cy="307777"/>
          </a:xfrm>
          <a:prstGeom prst="rect">
            <a:avLst/>
          </a:prstGeom>
          <a:solidFill>
            <a:schemeClr val="accent1">
              <a:lumMod val="50000"/>
            </a:schemeClr>
          </a:solidFill>
        </p:spPr>
        <p:txBody>
          <a:bodyPr wrap="square">
            <a:spAutoFit/>
          </a:bodyPr>
          <a:lstStyle/>
          <a:p>
            <a:endParaRPr lang="en-US" sz="1400" dirty="0">
              <a:solidFill>
                <a:schemeClr val="bg1">
                  <a:lumMod val="95000"/>
                </a:schemeClr>
              </a:solidFill>
            </a:endParaRPr>
          </a:p>
        </p:txBody>
      </p:sp>
      <p:sp>
        <p:nvSpPr>
          <p:cNvPr id="3" name="TextBox 2">
            <a:extLst>
              <a:ext uri="{FF2B5EF4-FFF2-40B4-BE49-F238E27FC236}">
                <a16:creationId xmlns:a16="http://schemas.microsoft.com/office/drawing/2014/main" id="{98768A3C-CE68-2BE4-788D-BAF5C87E446B}"/>
              </a:ext>
            </a:extLst>
          </p:cNvPr>
          <p:cNvSpPr txBox="1"/>
          <p:nvPr/>
        </p:nvSpPr>
        <p:spPr>
          <a:xfrm>
            <a:off x="-285750" y="4743450"/>
            <a:ext cx="15259050" cy="2308324"/>
          </a:xfrm>
          <a:prstGeom prst="rect">
            <a:avLst/>
          </a:prstGeom>
          <a:solidFill>
            <a:schemeClr val="accent2">
              <a:lumMod val="50000"/>
              <a:alpha val="80000"/>
            </a:schemeClr>
          </a:solidFill>
        </p:spPr>
        <p:txBody>
          <a:bodyPr wrap="square">
            <a:spAutoFit/>
          </a:bodyPr>
          <a:lstStyle/>
          <a:p>
            <a:pPr lvl="1"/>
            <a:r>
              <a:rPr lang="en-US" sz="3600" b="0" i="1" u="none" strike="noStrike" dirty="0">
                <a:solidFill>
                  <a:schemeClr val="bg1">
                    <a:lumMod val="95000"/>
                  </a:schemeClr>
                </a:solidFill>
                <a:effectLst>
                  <a:outerShdw blurRad="38100" dist="38100" dir="2700000" algn="tl">
                    <a:srgbClr val="000000">
                      <a:alpha val="43137"/>
                    </a:srgbClr>
                  </a:outerShdw>
                </a:effectLst>
                <a:latin typeface="Arial" panose="020B0604020202020204" pitchFamily="34" charset="0"/>
              </a:rPr>
              <a:t>Just as no one lives apart from air, water, the winds… </a:t>
            </a:r>
          </a:p>
          <a:p>
            <a:pPr lvl="1"/>
            <a:r>
              <a:rPr lang="en-US" sz="3600" i="1" dirty="0">
                <a:solidFill>
                  <a:schemeClr val="bg1">
                    <a:lumMod val="95000"/>
                  </a:schemeClr>
                </a:solidFill>
                <a:effectLst>
                  <a:outerShdw blurRad="38100" dist="38100" dir="2700000" algn="tl">
                    <a:srgbClr val="000000">
                      <a:alpha val="43137"/>
                    </a:srgbClr>
                  </a:outerShdw>
                </a:effectLst>
                <a:latin typeface="Arial" panose="020B0604020202020204" pitchFamily="34" charset="0"/>
              </a:rPr>
              <a:t>N</a:t>
            </a:r>
            <a:r>
              <a:rPr lang="en-US" sz="3600" b="0" i="1" u="none" strike="noStrike" dirty="0">
                <a:solidFill>
                  <a:schemeClr val="bg1">
                    <a:lumMod val="95000"/>
                  </a:schemeClr>
                </a:solidFill>
                <a:effectLst>
                  <a:outerShdw blurRad="38100" dist="38100" dir="2700000" algn="tl">
                    <a:srgbClr val="000000">
                      <a:alpha val="43137"/>
                    </a:srgbClr>
                  </a:outerShdw>
                </a:effectLst>
                <a:latin typeface="Arial" panose="020B0604020202020204" pitchFamily="34" charset="0"/>
              </a:rPr>
              <a:t>o one lives apart from human-driven ecological crises. </a:t>
            </a:r>
          </a:p>
          <a:p>
            <a:pPr lvl="1"/>
            <a:r>
              <a:rPr lang="en-US" sz="3600" b="0" i="1" u="none" strike="noStrike" dirty="0">
                <a:solidFill>
                  <a:schemeClr val="bg1">
                    <a:lumMod val="95000"/>
                  </a:schemeClr>
                </a:solidFill>
                <a:effectLst>
                  <a:outerShdw blurRad="38100" dist="38100" dir="2700000" algn="tl">
                    <a:srgbClr val="000000">
                      <a:alpha val="43137"/>
                    </a:srgbClr>
                  </a:outerShdw>
                </a:effectLst>
                <a:latin typeface="Arial" panose="020B0604020202020204" pitchFamily="34" charset="0"/>
              </a:rPr>
              <a:t>What happens to one living community happens to all.</a:t>
            </a:r>
          </a:p>
          <a:p>
            <a:pPr lvl="1"/>
            <a:endParaRPr lang="en-US" sz="3600"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62219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15575</TotalTime>
  <Words>485</Words>
  <Application>Microsoft Office PowerPoint</Application>
  <PresentationFormat>Widescreen</PresentationFormat>
  <Paragraphs>81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Hall</dc:creator>
  <cp:lastModifiedBy>Lee Hall</cp:lastModifiedBy>
  <cp:revision>39</cp:revision>
  <dcterms:created xsi:type="dcterms:W3CDTF">2022-11-14T17:02:07Z</dcterms:created>
  <dcterms:modified xsi:type="dcterms:W3CDTF">2024-04-21T13:05:23Z</dcterms:modified>
</cp:coreProperties>
</file>